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59" r:id="rId3"/>
    <p:sldId id="365" r:id="rId4"/>
    <p:sldId id="406" r:id="rId5"/>
    <p:sldId id="374" r:id="rId6"/>
    <p:sldId id="364" r:id="rId7"/>
    <p:sldId id="401" r:id="rId8"/>
    <p:sldId id="402" r:id="rId9"/>
    <p:sldId id="404" r:id="rId10"/>
    <p:sldId id="405" r:id="rId11"/>
    <p:sldId id="407" r:id="rId12"/>
    <p:sldId id="366" r:id="rId13"/>
    <p:sldId id="367" r:id="rId14"/>
    <p:sldId id="403" r:id="rId15"/>
    <p:sldId id="376" r:id="rId16"/>
    <p:sldId id="384" r:id="rId17"/>
    <p:sldId id="378" r:id="rId18"/>
    <p:sldId id="379" r:id="rId19"/>
    <p:sldId id="381" r:id="rId20"/>
    <p:sldId id="382" r:id="rId21"/>
    <p:sldId id="385" r:id="rId22"/>
    <p:sldId id="386" r:id="rId23"/>
    <p:sldId id="399" r:id="rId24"/>
    <p:sldId id="398" r:id="rId25"/>
    <p:sldId id="387" r:id="rId26"/>
    <p:sldId id="388" r:id="rId27"/>
    <p:sldId id="389" r:id="rId28"/>
    <p:sldId id="392" r:id="rId29"/>
    <p:sldId id="393" r:id="rId30"/>
    <p:sldId id="259" r:id="rId31"/>
  </p:sldIdLst>
  <p:sldSz cx="9906000" cy="6858000" type="A4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1B3E1"/>
    <a:srgbClr val="01A9D6"/>
    <a:srgbClr val="01ACD8"/>
    <a:srgbClr val="F2F2F2"/>
    <a:srgbClr val="00AFDC"/>
    <a:srgbClr val="0033CC"/>
    <a:srgbClr val="FF3399"/>
    <a:srgbClr val="66FF33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49" autoAdjust="0"/>
  </p:normalViewPr>
  <p:slideViewPr>
    <p:cSldViewPr>
      <p:cViewPr varScale="1">
        <p:scale>
          <a:sx n="66" d="100"/>
          <a:sy n="66" d="100"/>
        </p:scale>
        <p:origin x="1344" y="72"/>
      </p:cViewPr>
      <p:guideLst>
        <p:guide orient="horz" pos="2160"/>
        <p:guide pos="312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A5D14FA3-27A4-4005-BDEC-242FF757FC3A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F181A323-B534-4810-9B90-840DC1BDEC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6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499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设置完亲情号码和离线地图后，基本可以进行使用了。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42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设置完亲情号码和离线地图后，基本可以进行使用了。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7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设置完亲情号码和离线地图后，基本可以进行使用了。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350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设置完亲情号码和离线地图后，基本可以进行使用了。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41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05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设置完亲情号码和离线地图后，基本可以进行使用了。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10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934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设置完亲情号码和离线地图后，基本可以进行使用了。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8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设置完亲情号码和离线地图后，基本可以进行使用了。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27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设置完亲情号码和离线地图后，基本可以进行使用了。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24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设置完亲情号码和离线地图后，基本可以进行使用了。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1A323-B534-4810-9B90-840DC1BDEC36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93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2" y="2130434"/>
            <a:ext cx="84201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3" y="3886200"/>
            <a:ext cx="69342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B12C4-0638-4639-8BC2-A25E5E0D6C23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5CA0A-91E0-4F23-A26E-28C7C1B079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EABE8-D287-48FE-B4B8-BCD8B8BC7E88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3C835-18BD-49BD-AFA6-3D794DE52C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1" y="274647"/>
            <a:ext cx="222885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47"/>
            <a:ext cx="6521451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DE8AB-3D1B-43AF-8202-A396890684A7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E0499-30CE-4E71-A328-652574EDB0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BF5F9-A646-4164-8F90-FCC581D251F1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EC867-B119-43B5-B196-5A4CD5F56E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8" y="4406909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2F806-F780-4D39-8626-28BD14F5343A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72EEE-80F8-498B-8B6B-E0645F1291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1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4E4B4-A99E-4D94-8FF1-473DEA84C604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4DA30-52D8-42DF-B7CF-2C54994598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2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2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FF264-98C1-4136-AC56-1DA6A750A460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A5620-5A6B-4E6E-B504-63E6B090E4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9CFE0-F20E-42EC-BBC2-2DE1EA808A7D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959BE-C4F1-4439-81F8-6CE0FB549D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62A6C-1C7E-444A-B783-BA1ED1127AEC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3576D-D350-434A-BE41-585AC35D0F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975" y="273059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16461-8902-4BD4-A377-879953DF7C9F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57628-EE2D-4397-B466-8981272A17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6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6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6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5FFEF-A9A7-4812-A37B-B80B6C2132EF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E6008-6219-4725-A11B-227CC48E0E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95300" y="0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95300" y="1268413"/>
            <a:ext cx="89154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88CA921-16D9-4AAA-A628-CBBC4DD19077}" type="datetimeFigureOut">
              <a:rPr lang="zh-CN" altLang="en-US"/>
              <a:pPr>
                <a:defRPr/>
              </a:pPr>
              <a:t>2015/9/22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40D634-BF82-4C6F-AD1E-E5377E4F78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49" charset="-122"/>
          <a:ea typeface="黑体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800100" y="2205038"/>
            <a:ext cx="8545513" cy="1470025"/>
          </a:xfrm>
        </p:spPr>
        <p:txBody>
          <a:bodyPr/>
          <a:lstStyle/>
          <a:p>
            <a:pPr algn="ctr" eaLnBrk="1" hangingPunct="1"/>
            <a:r>
              <a:rPr lang="en-US" altLang="zh-CN" sz="4800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4800" dirty="0" smtClean="0">
                <a:latin typeface="黑体" pitchFamily="2" charset="-122"/>
                <a:ea typeface="黑体" pitchFamily="2" charset="-122"/>
              </a:rPr>
            </a:br>
            <a:r>
              <a:rPr lang="zh-CN" altLang="en-US" sz="4800" dirty="0">
                <a:latin typeface="黑体" pitchFamily="2" charset="-122"/>
                <a:ea typeface="黑体" pitchFamily="2" charset="-122"/>
              </a:rPr>
              <a:t>酷多</a:t>
            </a:r>
            <a:r>
              <a:rPr lang="zh-CN" altLang="en-US" sz="4800" dirty="0" smtClean="0">
                <a:latin typeface="黑体" pitchFamily="2" charset="-122"/>
                <a:ea typeface="黑体" pitchFamily="2" charset="-122"/>
              </a:rPr>
              <a:t>啦</a:t>
            </a:r>
            <a:r>
              <a:rPr lang="en-US" altLang="zh-CN" sz="4800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CN" sz="4800" dirty="0" smtClean="0">
                <a:latin typeface="黑体" pitchFamily="2" charset="-122"/>
                <a:ea typeface="黑体" pitchFamily="2" charset="-122"/>
              </a:rPr>
            </a:br>
            <a:r>
              <a:rPr lang="zh-CN" altLang="en-US" sz="5400" dirty="0" smtClean="0">
                <a:latin typeface="黑体" pitchFamily="2" charset="-122"/>
                <a:ea typeface="黑体" pitchFamily="2" charset="-122"/>
              </a:rPr>
              <a:t>能打电话的儿童智能手表</a:t>
            </a:r>
          </a:p>
        </p:txBody>
      </p:sp>
      <p:sp>
        <p:nvSpPr>
          <p:cNvPr id="14339" name="Rectangle 61"/>
          <p:cNvSpPr txBox="1">
            <a:spLocks noChangeArrowheads="1"/>
          </p:cNvSpPr>
          <p:nvPr/>
        </p:nvSpPr>
        <p:spPr bwMode="auto">
          <a:xfrm>
            <a:off x="776288" y="5589588"/>
            <a:ext cx="8424862" cy="7921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dirty="0">
                <a:latin typeface="微软雅黑"/>
                <a:ea typeface="微软雅黑"/>
                <a:cs typeface="微软雅黑"/>
              </a:rPr>
              <a:t>瑞恒信息科技股份有限公司</a:t>
            </a:r>
            <a:br>
              <a:rPr lang="zh-CN" altLang="en-US" dirty="0">
                <a:latin typeface="微软雅黑"/>
                <a:ea typeface="微软雅黑"/>
                <a:cs typeface="微软雅黑"/>
              </a:rPr>
            </a:b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2015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年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月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电话操作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890" name="矩形 3"/>
          <p:cNvSpPr>
            <a:spLocks noChangeArrowheads="1"/>
          </p:cNvSpPr>
          <p:nvPr/>
        </p:nvSpPr>
        <p:spPr bwMode="auto">
          <a:xfrm>
            <a:off x="496371" y="1063803"/>
            <a:ext cx="446563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拨打电话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0" y="1528487"/>
            <a:ext cx="5940504" cy="45648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75" y="1659061"/>
            <a:ext cx="3264669" cy="44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目录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40632" y="2636912"/>
            <a:ext cx="65325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atin typeface="黑体" panose="02010609060101010101" pitchFamily="49" charset="-122"/>
                <a:ea typeface="黑体" panose="02010609060101010101" pitchFamily="49" charset="-122"/>
              </a:rPr>
              <a:t>酷多</a:t>
            </a:r>
            <a:r>
              <a:rPr lang="zh-CN" altLang="en-US" sz="6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啦</a:t>
            </a:r>
            <a:r>
              <a:rPr lang="en-US" altLang="zh-CN" sz="6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6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的使用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230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2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APP</a:t>
            </a:r>
            <a:r>
              <a:rPr lang="zh-CN" altLang="en-US" sz="32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下载及安装</a:t>
            </a:r>
          </a:p>
        </p:txBody>
      </p:sp>
      <p:sp>
        <p:nvSpPr>
          <p:cNvPr id="34818" name="矩形 21"/>
          <p:cNvSpPr>
            <a:spLocks noChangeArrowheads="1"/>
          </p:cNvSpPr>
          <p:nvPr/>
        </p:nvSpPr>
        <p:spPr bwMode="auto">
          <a:xfrm>
            <a:off x="482600" y="1306513"/>
            <a:ext cx="36861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indent="266700" algn="just"/>
            <a:r>
              <a:rPr lang="zh-CN" altLang="zh-CN">
                <a:latin typeface="Calibri" pitchFamily="34" charset="0"/>
                <a:ea typeface="微软雅黑"/>
                <a:cs typeface="Times New Roman" pitchFamily="18" charset="0"/>
              </a:rPr>
              <a:t>方法一：扫描二维码快速下载：</a:t>
            </a:r>
          </a:p>
        </p:txBody>
      </p:sp>
      <p:sp>
        <p:nvSpPr>
          <p:cNvPr id="34819" name="矩形 22"/>
          <p:cNvSpPr>
            <a:spLocks noChangeArrowheads="1"/>
          </p:cNvSpPr>
          <p:nvPr/>
        </p:nvSpPr>
        <p:spPr bwMode="auto">
          <a:xfrm>
            <a:off x="495300" y="3988716"/>
            <a:ext cx="87788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 algn="just"/>
            <a:r>
              <a:rPr lang="zh-CN" altLang="zh-CN" dirty="0">
                <a:latin typeface="Calibri" pitchFamily="34" charset="0"/>
                <a:ea typeface="微软雅黑"/>
                <a:cs typeface="Times New Roman" pitchFamily="18" charset="0"/>
              </a:rPr>
              <a:t>方法二：在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Android</a:t>
            </a:r>
            <a:r>
              <a:rPr lang="zh-CN" altLang="zh-CN" dirty="0">
                <a:latin typeface="Calibri" pitchFamily="34" charset="0"/>
                <a:ea typeface="微软雅黑"/>
                <a:cs typeface="Times New Roman" pitchFamily="18" charset="0"/>
              </a:rPr>
              <a:t>或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 IOS</a:t>
            </a:r>
            <a:r>
              <a:rPr lang="zh-CN" altLang="zh-CN" dirty="0">
                <a:latin typeface="Calibri" pitchFamily="34" charset="0"/>
                <a:ea typeface="微软雅黑"/>
                <a:cs typeface="Times New Roman" pitchFamily="18" charset="0"/>
              </a:rPr>
              <a:t>手机应用商城中搜索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“</a:t>
            </a:r>
            <a:r>
              <a:rPr lang="zh-CN" altLang="zh-CN" b="1" dirty="0">
                <a:latin typeface="Calibri" pitchFamily="34" charset="0"/>
                <a:ea typeface="微软雅黑"/>
                <a:cs typeface="Times New Roman" pitchFamily="18" charset="0"/>
              </a:rPr>
              <a:t>酷多啦儿童智能手表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”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进行</a:t>
            </a:r>
            <a:r>
              <a:rPr lang="zh-CN" altLang="zh-CN" dirty="0">
                <a:latin typeface="Calibri" pitchFamily="34" charset="0"/>
                <a:ea typeface="微软雅黑"/>
                <a:cs typeface="Times New Roman" pitchFamily="18" charset="0"/>
              </a:rPr>
              <a:t>下载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。</a:t>
            </a:r>
            <a:endParaRPr lang="zh-CN" altLang="zh-CN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064" y="1843470"/>
            <a:ext cx="1800000" cy="18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064" y="4669496"/>
            <a:ext cx="1857375" cy="781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664" y="4688546"/>
            <a:ext cx="18669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43545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注册</a:t>
            </a:r>
            <a:r>
              <a:rPr lang="en-US" altLang="zh-CN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APP</a:t>
            </a:r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账号及绑定手表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866" name="矩形 21"/>
          <p:cNvSpPr>
            <a:spLocks noChangeArrowheads="1"/>
          </p:cNvSpPr>
          <p:nvPr/>
        </p:nvSpPr>
        <p:spPr bwMode="auto">
          <a:xfrm>
            <a:off x="298450" y="1165212"/>
            <a:ext cx="6381750" cy="4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第一步，注册及登录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APP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账号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；</a:t>
            </a:r>
            <a:endParaRPr lang="zh-CN" altLang="en-US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8450" y="1625025"/>
            <a:ext cx="84514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第二步，根据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APP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提示输入儿童智能手表所使用的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SIM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卡号码，绑定手表；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44057" y="2348880"/>
            <a:ext cx="8817886" cy="3779416"/>
            <a:chOff x="610220" y="2564904"/>
            <a:chExt cx="8817886" cy="377941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130" y="3104320"/>
              <a:ext cx="1822500" cy="324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1604" y="3104320"/>
              <a:ext cx="1822500" cy="3240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10220" y="2564905"/>
              <a:ext cx="1822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①输入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手表所使用的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号码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936776" y="2564905"/>
              <a:ext cx="1954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②输入手表上显示的验证码。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1078" y="3095693"/>
              <a:ext cx="1822500" cy="324000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5241032" y="2564904"/>
              <a:ext cx="1954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tx1"/>
                  </a:solidFill>
                </a:rPr>
                <a:t>③输入与宝贝的监护关系。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0841" y="3104320"/>
              <a:ext cx="1822500" cy="324000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7473280" y="2590600"/>
              <a:ext cx="1954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tx1"/>
                  </a:solidFill>
                </a:rPr>
                <a:t>④完善宝贝资料，点击“保存”提交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43545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认识</a:t>
            </a:r>
            <a:r>
              <a:rPr lang="en-US" altLang="zh-CN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APP</a:t>
            </a:r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主界面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866" name="矩形 21"/>
          <p:cNvSpPr>
            <a:spLocks noChangeArrowheads="1"/>
          </p:cNvSpPr>
          <p:nvPr/>
        </p:nvSpPr>
        <p:spPr bwMode="auto">
          <a:xfrm>
            <a:off x="298450" y="1165212"/>
            <a:ext cx="63817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登录后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APP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主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界面如下：</a:t>
            </a:r>
            <a:endParaRPr lang="zh-CN" altLang="en-US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20" y="1772816"/>
            <a:ext cx="2016224" cy="35843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661" y="2073072"/>
            <a:ext cx="1763550" cy="313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4568" y="54394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主界面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703438" y="52881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的宝贝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408" y="2073072"/>
            <a:ext cx="1763550" cy="3135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717" y="2099618"/>
            <a:ext cx="1754547" cy="311919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897992" y="52524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“更多”菜单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267109" y="5226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设置菜单</a:t>
            </a:r>
            <a:endParaRPr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2473987" y="1598612"/>
            <a:ext cx="750821" cy="534244"/>
          </a:xfrm>
          <a:prstGeom prst="wedgeEllipse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zh-CN" altLang="en-US" dirty="0" smtClean="0"/>
              <a:t>设置</a:t>
            </a:r>
            <a:endParaRPr lang="zh-CN" altLang="en-US" dirty="0"/>
          </a:p>
        </p:txBody>
      </p:sp>
      <p:sp>
        <p:nvSpPr>
          <p:cNvPr id="23" name="椭圆形标注 22"/>
          <p:cNvSpPr/>
          <p:nvPr/>
        </p:nvSpPr>
        <p:spPr>
          <a:xfrm>
            <a:off x="0" y="1598612"/>
            <a:ext cx="750821" cy="534244"/>
          </a:xfrm>
          <a:prstGeom prst="wedgeEllipseCallout">
            <a:avLst>
              <a:gd name="adj1" fmla="val 44605"/>
              <a:gd name="adj2" fmla="val 446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zh-CN" altLang="en-US" dirty="0" smtClean="0"/>
              <a:t>我的宝贝</a:t>
            </a:r>
            <a:endParaRPr lang="zh-CN" altLang="en-US" dirty="0"/>
          </a:p>
        </p:txBody>
      </p:sp>
      <p:sp>
        <p:nvSpPr>
          <p:cNvPr id="24" name="椭圆形标注 23"/>
          <p:cNvSpPr/>
          <p:nvPr/>
        </p:nvSpPr>
        <p:spPr>
          <a:xfrm>
            <a:off x="2273333" y="5470565"/>
            <a:ext cx="663443" cy="534244"/>
          </a:xfrm>
          <a:prstGeom prst="wedgeEllipseCallout">
            <a:avLst>
              <a:gd name="adj1" fmla="val -26286"/>
              <a:gd name="adj2" fmla="val -677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zh-CN" altLang="en-US" dirty="0" smtClean="0"/>
              <a:t>更多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3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37" y="3177704"/>
            <a:ext cx="1801524" cy="3202709"/>
          </a:xfrm>
          <a:prstGeom prst="rect">
            <a:avLst/>
          </a:prstGeom>
        </p:spPr>
      </p:pic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必要设置（亲情号码）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866" name="矩形 21"/>
          <p:cNvSpPr>
            <a:spLocks noChangeArrowheads="1"/>
          </p:cNvSpPr>
          <p:nvPr/>
        </p:nvSpPr>
        <p:spPr bwMode="auto">
          <a:xfrm>
            <a:off x="285464" y="981075"/>
            <a:ext cx="962053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设置亲情号码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设置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手表上的亲情号码通讯录及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SOS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求助号码，其中前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5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个亲情号码可设置为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SOS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求助号码；亲情号码中序号“</a:t>
            </a:r>
            <a:r>
              <a:rPr lang="zh-CN" altLang="en-US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❤</a:t>
            </a:r>
            <a:r>
              <a:rPr lang="en-US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1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” 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及“</a:t>
            </a:r>
            <a:r>
              <a:rPr lang="zh-CN" altLang="en-US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❤</a:t>
            </a:r>
            <a:r>
              <a:rPr lang="en-US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2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” 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所设置的号码为手表上的“</a:t>
            </a:r>
            <a:r>
              <a:rPr lang="zh-CN" altLang="en-US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❤</a:t>
            </a:r>
            <a:r>
              <a:rPr lang="en-US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1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” 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及“</a:t>
            </a:r>
            <a:r>
              <a:rPr lang="zh-CN" altLang="en-US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❤</a:t>
            </a:r>
            <a:r>
              <a:rPr lang="en-US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2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” 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按键所对应的号码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。</a:t>
            </a:r>
          </a:p>
          <a:p>
            <a:pPr indent="266700" algn="just">
              <a:lnSpc>
                <a:spcPct val="150000"/>
              </a:lnSpc>
            </a:pPr>
            <a:r>
              <a:rPr lang="zh-CN" altLang="en-US" b="1" dirty="0" smtClean="0">
                <a:latin typeface="Calibri" pitchFamily="34" charset="0"/>
                <a:ea typeface="微软雅黑"/>
                <a:cs typeface="Times New Roman" pitchFamily="18" charset="0"/>
              </a:rPr>
              <a:t>*注意：如果未设置手表的亲情号码通讯录，手表将无法拨打电话。</a:t>
            </a:r>
            <a:endParaRPr lang="zh-CN" altLang="en-US" b="1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089" y="3173943"/>
            <a:ext cx="1822500" cy="32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765" y="3173943"/>
            <a:ext cx="1822500" cy="324000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2128883" y="4324267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32520" y="2636912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①点击“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亲情号码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80274" y="2657286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②点击或向左滑动进行设置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756326" y="3173943"/>
            <a:ext cx="1822500" cy="3240000"/>
            <a:chOff x="7756326" y="3173943"/>
            <a:chExt cx="1822500" cy="32400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6326" y="3173943"/>
              <a:ext cx="1822500" cy="32400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697416" y="3904480"/>
              <a:ext cx="288032" cy="15277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8697416" y="4236326"/>
              <a:ext cx="288032" cy="1440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697416" y="4539597"/>
              <a:ext cx="288032" cy="1440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368300" y="2730402"/>
            <a:ext cx="1924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③设置亲情号码。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05537" y="2657285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④设置后，点击保存生效。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下箭头 24"/>
          <p:cNvSpPr/>
          <p:nvPr/>
        </p:nvSpPr>
        <p:spPr>
          <a:xfrm rot="10800000">
            <a:off x="9218463" y="3501735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79653" y="4771869"/>
            <a:ext cx="2370891" cy="282040"/>
          </a:xfrm>
          <a:prstGeom prst="round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92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手表拨打电话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311696" y="1844824"/>
            <a:ext cx="6719044" cy="5760000"/>
            <a:chOff x="-1527720" y="1673744"/>
            <a:chExt cx="6719044" cy="5760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527720" y="1673744"/>
              <a:ext cx="6244579" cy="576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8824" y="2852936"/>
              <a:ext cx="1822500" cy="3240000"/>
            </a:xfrm>
            <a:prstGeom prst="rect">
              <a:avLst/>
            </a:prstGeom>
          </p:spPr>
        </p:pic>
        <p:sp>
          <p:nvSpPr>
            <p:cNvPr id="9" name="左箭头 8"/>
            <p:cNvSpPr/>
            <p:nvPr/>
          </p:nvSpPr>
          <p:spPr>
            <a:xfrm>
              <a:off x="1807959" y="3645024"/>
              <a:ext cx="1560865" cy="288032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左箭头 9"/>
            <p:cNvSpPr/>
            <p:nvPr/>
          </p:nvSpPr>
          <p:spPr>
            <a:xfrm rot="19793359">
              <a:off x="1651737" y="4421872"/>
              <a:ext cx="1973365" cy="28800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493104" y="1116219"/>
            <a:ext cx="5400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"/>
            </a:pPr>
            <a:r>
              <a:rPr lang="zh-CN" altLang="zh-CN" dirty="0">
                <a:ea typeface="微软雅黑"/>
                <a:cs typeface="Times New Roman" pitchFamily="18" charset="0"/>
              </a:rPr>
              <a:t>长按</a:t>
            </a:r>
            <a:r>
              <a:rPr lang="zh-CN" altLang="en-US" dirty="0">
                <a:ea typeface="微软雅黑"/>
                <a:cs typeface="Times New Roman" pitchFamily="18" charset="0"/>
              </a:rPr>
              <a:t>“</a:t>
            </a:r>
            <a:r>
              <a:rPr lang="zh-CN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❤</a:t>
            </a:r>
            <a:r>
              <a:rPr lang="en-US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1</a:t>
            </a:r>
            <a:r>
              <a:rPr lang="en-US" altLang="zh-CN" dirty="0">
                <a:ea typeface="微软雅黑"/>
                <a:cs typeface="Times New Roman" pitchFamily="18" charset="0"/>
              </a:rPr>
              <a:t>” 3</a:t>
            </a:r>
            <a:r>
              <a:rPr lang="zh-CN" altLang="zh-CN" dirty="0">
                <a:ea typeface="微软雅黑"/>
                <a:cs typeface="Times New Roman" pitchFamily="18" charset="0"/>
              </a:rPr>
              <a:t>秒以上呼出亲情号码</a:t>
            </a:r>
            <a:r>
              <a:rPr lang="en-US" altLang="zh-CN" dirty="0">
                <a:ea typeface="微软雅黑"/>
                <a:cs typeface="Times New Roman" pitchFamily="18" charset="0"/>
              </a:rPr>
              <a:t>1</a:t>
            </a:r>
            <a:r>
              <a:rPr lang="zh-CN" altLang="zh-CN" dirty="0">
                <a:ea typeface="微软雅黑"/>
                <a:cs typeface="Times New Roman" pitchFamily="18" charset="0"/>
              </a:rPr>
              <a:t>；</a:t>
            </a:r>
            <a:endParaRPr lang="zh-CN" altLang="en-US" dirty="0"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"/>
            </a:pPr>
            <a:r>
              <a:rPr lang="zh-CN" altLang="zh-CN" dirty="0">
                <a:ea typeface="微软雅黑"/>
                <a:cs typeface="Times New Roman" pitchFamily="18" charset="0"/>
              </a:rPr>
              <a:t>长按</a:t>
            </a:r>
            <a:r>
              <a:rPr lang="zh-CN" altLang="en-US" dirty="0">
                <a:ea typeface="微软雅黑"/>
                <a:cs typeface="Times New Roman" pitchFamily="18" charset="0"/>
              </a:rPr>
              <a:t>“</a:t>
            </a:r>
            <a:r>
              <a:rPr lang="zh-CN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❤</a:t>
            </a:r>
            <a:r>
              <a:rPr lang="en-US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2</a:t>
            </a:r>
            <a:r>
              <a:rPr lang="en-US" altLang="zh-CN" dirty="0">
                <a:ea typeface="微软雅黑"/>
                <a:cs typeface="Times New Roman" pitchFamily="18" charset="0"/>
              </a:rPr>
              <a:t>” 3</a:t>
            </a:r>
            <a:r>
              <a:rPr lang="zh-CN" altLang="zh-CN" dirty="0">
                <a:ea typeface="微软雅黑"/>
                <a:cs typeface="Times New Roman" pitchFamily="18" charset="0"/>
              </a:rPr>
              <a:t>秒以上呼出亲情号码</a:t>
            </a:r>
            <a:r>
              <a:rPr lang="en-US" altLang="zh-CN" dirty="0">
                <a:ea typeface="微软雅黑"/>
                <a:cs typeface="Times New Roman" pitchFamily="18" charset="0"/>
              </a:rPr>
              <a:t>2</a:t>
            </a:r>
            <a:r>
              <a:rPr lang="zh-CN" altLang="zh-CN" dirty="0">
                <a:ea typeface="微软雅黑"/>
                <a:cs typeface="Times New Roman" pitchFamily="18" charset="0"/>
              </a:rPr>
              <a:t>；</a:t>
            </a:r>
            <a:endParaRPr lang="zh-CN" altLang="en-US" dirty="0"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"/>
            </a:pPr>
            <a:r>
              <a:rPr lang="zh-CN" altLang="zh-CN" dirty="0">
                <a:ea typeface="微软雅黑"/>
                <a:cs typeface="Times New Roman" pitchFamily="18" charset="0"/>
              </a:rPr>
              <a:t>长按</a:t>
            </a:r>
            <a:r>
              <a:rPr lang="zh-CN" altLang="en-US" dirty="0">
                <a:ea typeface="微软雅黑"/>
                <a:cs typeface="Times New Roman" pitchFamily="18" charset="0"/>
              </a:rPr>
              <a:t>“</a:t>
            </a:r>
            <a:r>
              <a:rPr lang="en-US" altLang="zh-CN" b="1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SOS</a:t>
            </a:r>
            <a:r>
              <a:rPr lang="en-US" altLang="zh-CN" dirty="0">
                <a:ea typeface="微软雅黑"/>
                <a:cs typeface="Times New Roman" pitchFamily="18" charset="0"/>
              </a:rPr>
              <a:t>”</a:t>
            </a:r>
            <a:r>
              <a:rPr lang="zh-CN" altLang="zh-CN" dirty="0">
                <a:ea typeface="微软雅黑"/>
                <a:cs typeface="Times New Roman" pitchFamily="18" charset="0"/>
              </a:rPr>
              <a:t>键</a:t>
            </a:r>
            <a:r>
              <a:rPr lang="en-US" altLang="zh-CN" dirty="0">
                <a:ea typeface="微软雅黑"/>
                <a:cs typeface="Times New Roman" pitchFamily="18" charset="0"/>
              </a:rPr>
              <a:t>5</a:t>
            </a:r>
            <a:r>
              <a:rPr lang="zh-CN" altLang="zh-CN" dirty="0">
                <a:ea typeface="微软雅黑"/>
                <a:cs typeface="Times New Roman" pitchFamily="18" charset="0"/>
              </a:rPr>
              <a:t>秒以上将会</a:t>
            </a:r>
            <a:r>
              <a:rPr lang="zh-CN" altLang="en-US" dirty="0">
                <a:ea typeface="微软雅黑"/>
                <a:cs typeface="Times New Roman" pitchFamily="18" charset="0"/>
              </a:rPr>
              <a:t>启动</a:t>
            </a:r>
            <a:r>
              <a:rPr lang="en-US" altLang="zh-CN" dirty="0">
                <a:ea typeface="微软雅黑"/>
                <a:cs typeface="Times New Roman" pitchFamily="18" charset="0"/>
              </a:rPr>
              <a:t>SOS</a:t>
            </a:r>
            <a:r>
              <a:rPr lang="zh-CN" altLang="zh-CN" dirty="0">
                <a:ea typeface="微软雅黑"/>
                <a:cs typeface="Times New Roman" pitchFamily="18" charset="0"/>
              </a:rPr>
              <a:t>告警功能，家长手机将会收到求助信息和求助电话。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6213535" y="1050798"/>
            <a:ext cx="319716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"/>
            </a:pPr>
            <a:r>
              <a:rPr lang="zh-CN" altLang="en-US" dirty="0" smtClean="0">
                <a:ea typeface="微软雅黑"/>
                <a:cs typeface="Times New Roman" pitchFamily="18" charset="0"/>
              </a:rPr>
              <a:t>其余设置的亲情号码可通过手表菜单进行拨打：</a:t>
            </a:r>
            <a:endParaRPr lang="en-US" altLang="zh-CN" dirty="0" smtClean="0"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ea typeface="微软雅黑"/>
                <a:cs typeface="Times New Roman" pitchFamily="18" charset="0"/>
              </a:rPr>
              <a:t>1</a:t>
            </a:r>
            <a:r>
              <a:rPr lang="zh-CN" altLang="en-US" dirty="0" smtClean="0">
                <a:ea typeface="微软雅黑"/>
                <a:cs typeface="Times New Roman" pitchFamily="18" charset="0"/>
              </a:rPr>
              <a:t>、点亮屏幕后，按“</a:t>
            </a:r>
            <a:r>
              <a:rPr lang="en-US" altLang="zh-CN" b="1" dirty="0" smtClean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SOS</a:t>
            </a:r>
            <a:r>
              <a:rPr lang="zh-CN" altLang="en-US" dirty="0" smtClean="0">
                <a:ea typeface="微软雅黑"/>
                <a:cs typeface="Times New Roman" pitchFamily="18" charset="0"/>
              </a:rPr>
              <a:t>”键进入手表菜单界面；</a:t>
            </a:r>
            <a:endParaRPr lang="en-US" altLang="zh-CN" dirty="0" smtClean="0"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ea typeface="微软雅黑"/>
                <a:cs typeface="Times New Roman" pitchFamily="18" charset="0"/>
              </a:rPr>
              <a:t>2</a:t>
            </a:r>
            <a:r>
              <a:rPr lang="zh-CN" altLang="en-US" dirty="0" smtClean="0">
                <a:ea typeface="微软雅黑"/>
                <a:cs typeface="Times New Roman" pitchFamily="18" charset="0"/>
              </a:rPr>
              <a:t>、按</a:t>
            </a:r>
            <a:r>
              <a:rPr lang="zh-CN" altLang="en-US" dirty="0">
                <a:ea typeface="微软雅黑"/>
                <a:cs typeface="Times New Roman" pitchFamily="18" charset="0"/>
              </a:rPr>
              <a:t>“</a:t>
            </a:r>
            <a:r>
              <a:rPr lang="zh-CN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❤</a:t>
            </a:r>
            <a:r>
              <a:rPr lang="en-US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1</a:t>
            </a:r>
            <a:r>
              <a:rPr lang="en-US" altLang="zh-CN" dirty="0">
                <a:ea typeface="微软雅黑"/>
                <a:cs typeface="Times New Roman" pitchFamily="18" charset="0"/>
              </a:rPr>
              <a:t>” </a:t>
            </a:r>
            <a:r>
              <a:rPr lang="zh-CN" altLang="en-US" dirty="0" smtClean="0">
                <a:ea typeface="微软雅黑"/>
                <a:cs typeface="Times New Roman" pitchFamily="18" charset="0"/>
              </a:rPr>
              <a:t>选中“拨打电话”，再按“</a:t>
            </a:r>
            <a:r>
              <a:rPr lang="en-US" altLang="zh-CN" b="1" dirty="0" smtClean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SOS</a:t>
            </a:r>
            <a:r>
              <a:rPr lang="zh-CN" altLang="en-US" dirty="0" smtClean="0">
                <a:ea typeface="微软雅黑"/>
                <a:cs typeface="Times New Roman" pitchFamily="18" charset="0"/>
              </a:rPr>
              <a:t>”键确认；</a:t>
            </a:r>
            <a:endParaRPr lang="en-US" altLang="zh-CN" dirty="0" smtClean="0"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ea typeface="微软雅黑"/>
                <a:cs typeface="Times New Roman" pitchFamily="18" charset="0"/>
              </a:rPr>
              <a:t>3</a:t>
            </a:r>
            <a:r>
              <a:rPr lang="zh-CN" altLang="en-US" dirty="0" smtClean="0">
                <a:ea typeface="微软雅黑"/>
                <a:cs typeface="Times New Roman" pitchFamily="18" charset="0"/>
              </a:rPr>
              <a:t>、</a:t>
            </a:r>
            <a:r>
              <a:rPr lang="zh-CN" altLang="en-US" dirty="0">
                <a:ea typeface="微软雅黑"/>
                <a:cs typeface="Times New Roman" pitchFamily="18" charset="0"/>
              </a:rPr>
              <a:t>按“</a:t>
            </a:r>
            <a:r>
              <a:rPr lang="zh-CN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❤</a:t>
            </a:r>
            <a:r>
              <a:rPr lang="en-US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1</a:t>
            </a:r>
            <a:r>
              <a:rPr lang="en-US" altLang="zh-CN" dirty="0">
                <a:ea typeface="微软雅黑"/>
                <a:cs typeface="Times New Roman" pitchFamily="18" charset="0"/>
              </a:rPr>
              <a:t>” </a:t>
            </a:r>
            <a:r>
              <a:rPr lang="zh-CN" altLang="en-US" dirty="0" smtClean="0">
                <a:ea typeface="微软雅黑"/>
                <a:cs typeface="Times New Roman" pitchFamily="18" charset="0"/>
              </a:rPr>
              <a:t>进行切换，选择你要拨打的号码，再按</a:t>
            </a:r>
            <a:r>
              <a:rPr lang="zh-CN" altLang="en-US" b="1" dirty="0" smtClean="0">
                <a:ea typeface="微软雅黑"/>
                <a:cs typeface="Times New Roman" pitchFamily="18" charset="0"/>
              </a:rPr>
              <a:t>“</a:t>
            </a:r>
            <a:r>
              <a:rPr lang="en-US" altLang="zh-CN" b="1" dirty="0" smtClean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SOS</a:t>
            </a:r>
            <a:r>
              <a:rPr lang="zh-CN" altLang="en-US" b="1" dirty="0" smtClean="0">
                <a:ea typeface="微软雅黑"/>
                <a:cs typeface="Times New Roman" pitchFamily="18" charset="0"/>
              </a:rPr>
              <a:t>”</a:t>
            </a:r>
            <a:r>
              <a:rPr lang="zh-CN" altLang="en-US" dirty="0" smtClean="0">
                <a:ea typeface="微软雅黑"/>
                <a:cs typeface="Times New Roman" pitchFamily="18" charset="0"/>
              </a:rPr>
              <a:t>键呼叫。</a:t>
            </a:r>
            <a:endParaRPr lang="en-US" altLang="zh-CN" dirty="0" smtClean="0">
              <a:ea typeface="微软雅黑"/>
              <a:cs typeface="Times New Roman" pitchFamily="18" charset="0"/>
            </a:endParaRPr>
          </a:p>
        </p:txBody>
      </p:sp>
      <p:sp>
        <p:nvSpPr>
          <p:cNvPr id="22" name="右大括号 21"/>
          <p:cNvSpPr/>
          <p:nvPr/>
        </p:nvSpPr>
        <p:spPr>
          <a:xfrm>
            <a:off x="5407348" y="4397048"/>
            <a:ext cx="193724" cy="1866968"/>
          </a:xfrm>
          <a:prstGeom prst="rightBrace">
            <a:avLst/>
          </a:prstGeom>
          <a:ln w="254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213535" y="1050798"/>
            <a:ext cx="3347977" cy="3831818"/>
          </a:xfrm>
          <a:prstGeom prst="rect">
            <a:avLst/>
          </a:prstGeom>
          <a:noFill/>
          <a:ln>
            <a:solidFill>
              <a:srgbClr val="01A9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箭头 23"/>
          <p:cNvSpPr/>
          <p:nvPr/>
        </p:nvSpPr>
        <p:spPr>
          <a:xfrm rot="6546967">
            <a:off x="5018569" y="4499999"/>
            <a:ext cx="1560865" cy="288032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2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571" y="3002726"/>
            <a:ext cx="1859627" cy="3306004"/>
          </a:xfrm>
          <a:prstGeom prst="rect">
            <a:avLst/>
          </a:prstGeom>
        </p:spPr>
      </p:pic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必要设置（离线地图）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866" name="矩形 21"/>
          <p:cNvSpPr>
            <a:spLocks noChangeArrowheads="1"/>
          </p:cNvSpPr>
          <p:nvPr/>
        </p:nvSpPr>
        <p:spPr bwMode="auto">
          <a:xfrm>
            <a:off x="285464" y="981075"/>
            <a:ext cx="9620535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下载离线地图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下载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手表使用者所在地市的离线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地图；</a:t>
            </a:r>
            <a:endParaRPr lang="zh-CN" altLang="en-US" dirty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en-US" b="1" dirty="0">
                <a:latin typeface="Calibri" pitchFamily="34" charset="0"/>
                <a:ea typeface="微软雅黑"/>
                <a:cs typeface="Times New Roman" pitchFamily="18" charset="0"/>
              </a:rPr>
              <a:t>*建议您的手机连接</a:t>
            </a:r>
            <a:r>
              <a:rPr lang="en-US" altLang="zh-CN" b="1" dirty="0" err="1">
                <a:latin typeface="Calibri" pitchFamily="34" charset="0"/>
                <a:ea typeface="微软雅黑"/>
                <a:cs typeface="Times New Roman" pitchFamily="18" charset="0"/>
              </a:rPr>
              <a:t>wifi</a:t>
            </a:r>
            <a:r>
              <a:rPr lang="zh-CN" altLang="en-US" b="1" dirty="0">
                <a:latin typeface="Calibri" pitchFamily="34" charset="0"/>
                <a:ea typeface="微软雅黑"/>
                <a:cs typeface="Times New Roman" pitchFamily="18" charset="0"/>
              </a:rPr>
              <a:t>后再进行</a:t>
            </a:r>
            <a:r>
              <a:rPr lang="zh-CN" altLang="en-US" b="1" dirty="0" smtClean="0">
                <a:latin typeface="Calibri" pitchFamily="34" charset="0"/>
                <a:ea typeface="微软雅黑"/>
                <a:cs typeface="Times New Roman" pitchFamily="18" charset="0"/>
              </a:rPr>
              <a:t>下载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，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请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优先下载全国概略地图包；</a:t>
            </a:r>
            <a:endParaRPr lang="zh-CN" altLang="en-US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sp>
        <p:nvSpPr>
          <p:cNvPr id="6" name="下箭头 5"/>
          <p:cNvSpPr/>
          <p:nvPr/>
        </p:nvSpPr>
        <p:spPr>
          <a:xfrm rot="16200000">
            <a:off x="379984" y="3681537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95300" y="2531699"/>
            <a:ext cx="299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①点击“设置”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离线地图”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16378" y="2522988"/>
            <a:ext cx="1904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②点击“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所有城市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”，下载地图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13298" y="2531698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③查看已下载的离线地图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912" y="3068730"/>
            <a:ext cx="18225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3384" y="3068730"/>
            <a:ext cx="1822500" cy="3240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41536" y="3755974"/>
            <a:ext cx="2095240" cy="2494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8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23" y="2861647"/>
            <a:ext cx="1806508" cy="3211569"/>
          </a:xfrm>
          <a:prstGeom prst="rect">
            <a:avLst/>
          </a:prstGeom>
        </p:spPr>
      </p:pic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即时定位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866" name="矩形 21"/>
          <p:cNvSpPr>
            <a:spLocks noChangeArrowheads="1"/>
          </p:cNvSpPr>
          <p:nvPr/>
        </p:nvSpPr>
        <p:spPr bwMode="auto">
          <a:xfrm>
            <a:off x="285464" y="1065510"/>
            <a:ext cx="962053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即时定位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     支持卫星及基站定位；点击已定位成功的记录点可显示定位时间；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339" y="2773285"/>
            <a:ext cx="1822500" cy="324000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523156" y="5409374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554" y="2773285"/>
            <a:ext cx="1822500" cy="324000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 flipV="1">
            <a:off x="5930408" y="4401288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9" name="下箭头 8"/>
          <p:cNvSpPr/>
          <p:nvPr/>
        </p:nvSpPr>
        <p:spPr>
          <a:xfrm flipV="1">
            <a:off x="8337053" y="4473964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56159" y="2262508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①点击“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即时定位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124" y="2781288"/>
            <a:ext cx="1822500" cy="324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12898" y="2241022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②收到定位成功通知。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13187" y="2232311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③显示结果（基站定位将显示范围）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89331" y="2232311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③显示结果（卫星定位将显示点）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92760" y="3897206"/>
            <a:ext cx="1924078" cy="50408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0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23" y="2861647"/>
            <a:ext cx="1806508" cy="3211569"/>
          </a:xfrm>
          <a:prstGeom prst="rect">
            <a:avLst/>
          </a:prstGeom>
        </p:spPr>
      </p:pic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历史轨迹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866" name="矩形 21"/>
          <p:cNvSpPr>
            <a:spLocks noChangeArrowheads="1"/>
          </p:cNvSpPr>
          <p:nvPr/>
        </p:nvSpPr>
        <p:spPr bwMode="auto">
          <a:xfrm>
            <a:off x="285464" y="981075"/>
            <a:ext cx="962053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历史轨迹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     支持</a:t>
            </a:r>
            <a:r>
              <a:rPr lang="zh-CN" altLang="en-US" b="1" dirty="0" smtClean="0">
                <a:solidFill>
                  <a:srgbClr val="FF0000"/>
                </a:solidFill>
                <a:latin typeface="Calibri" pitchFamily="34" charset="0"/>
                <a:ea typeface="微软雅黑"/>
                <a:cs typeface="Times New Roman" pitchFamily="18" charset="0"/>
              </a:rPr>
              <a:t>指定日期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的历史轨迹查询，可查询孩子从佩戴手表之日起所有的历史位置轨迹。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848544" y="5445224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3" name="下箭头 12"/>
          <p:cNvSpPr/>
          <p:nvPr/>
        </p:nvSpPr>
        <p:spPr>
          <a:xfrm flipV="1">
            <a:off x="4362368" y="3402260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5370" y="2305868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①点击“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历史轨迹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397" y="2835687"/>
            <a:ext cx="18225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088" y="2833216"/>
            <a:ext cx="1822500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652" y="2833216"/>
            <a:ext cx="1822500" cy="324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20752" y="2276872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②默认显示当日轨迹，点击“日期”。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69024" y="2276872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③选择需要查询轨迹的日期。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45288" y="2295826"/>
            <a:ext cx="19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④显示指定日期轨迹。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4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02"/>
          <p:cNvSpPr txBox="1">
            <a:spLocks/>
          </p:cNvSpPr>
          <p:nvPr/>
        </p:nvSpPr>
        <p:spPr bwMode="auto">
          <a:xfrm>
            <a:off x="495300" y="0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产品简介</a:t>
            </a:r>
          </a:p>
        </p:txBody>
      </p:sp>
      <p:grpSp>
        <p:nvGrpSpPr>
          <p:cNvPr id="18434" name="Group 38"/>
          <p:cNvGrpSpPr>
            <a:grpSpLocks/>
          </p:cNvGrpSpPr>
          <p:nvPr/>
        </p:nvGrpSpPr>
        <p:grpSpPr bwMode="auto">
          <a:xfrm>
            <a:off x="741888" y="1299710"/>
            <a:ext cx="8569325" cy="2727325"/>
            <a:chOff x="444" y="1570"/>
            <a:chExt cx="5398" cy="1718"/>
          </a:xfrm>
          <a:noFill/>
        </p:grpSpPr>
        <p:sp>
          <p:nvSpPr>
            <p:cNvPr id="681987" name="AutoShape 3"/>
            <p:cNvSpPr>
              <a:spLocks noChangeArrowheads="1"/>
            </p:cNvSpPr>
            <p:nvPr/>
          </p:nvSpPr>
          <p:spPr bwMode="gray">
            <a:xfrm>
              <a:off x="444" y="1570"/>
              <a:ext cx="5398" cy="1718"/>
            </a:xfrm>
            <a:prstGeom prst="bevel">
              <a:avLst>
                <a:gd name="adj" fmla="val 1495"/>
              </a:avLst>
            </a:prstGeom>
            <a:grpFill/>
            <a:ln>
              <a:noFill/>
            </a:ln>
            <a:effectLst>
              <a:outerShdw dist="107763" dir="2700000" algn="ctr" rotWithShape="0">
                <a:srgbClr val="1C1C1C">
                  <a:alpha val="50000"/>
                </a:srgbClr>
              </a:outerShdw>
            </a:effectLst>
            <a:extLst/>
          </p:spPr>
          <p:txBody>
            <a:bodyPr wrap="none" anchor="ctr"/>
            <a:lstStyle/>
            <a:p>
              <a:pPr algn="ctr">
                <a:defRPr/>
              </a:pPr>
              <a:endParaRPr lang="zh-CN" altLang="zh-CN"/>
            </a:p>
          </p:txBody>
        </p:sp>
        <p:sp>
          <p:nvSpPr>
            <p:cNvPr id="18443" name="Text Box 44"/>
            <p:cNvSpPr txBox="1">
              <a:spLocks noChangeArrowheads="1"/>
            </p:cNvSpPr>
            <p:nvPr/>
          </p:nvSpPr>
          <p:spPr bwMode="gray">
            <a:xfrm>
              <a:off x="514" y="1814"/>
              <a:ext cx="5161" cy="1208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dirty="0"/>
                <a:t>       瑞恒</a:t>
              </a:r>
              <a:r>
                <a:rPr lang="en-US" altLang="zh-CN" sz="2400" dirty="0"/>
                <a:t>8601</a:t>
              </a:r>
              <a:r>
                <a:rPr lang="zh-CN" altLang="en-US" sz="2400" dirty="0"/>
                <a:t>儿童智能手表是一款专为</a:t>
              </a:r>
              <a:r>
                <a:rPr lang="en-US" altLang="zh-CN" sz="2400" dirty="0"/>
                <a:t>6-10</a:t>
              </a:r>
              <a:r>
                <a:rPr lang="zh-CN" altLang="en-US" sz="2400" dirty="0"/>
                <a:t>岁儿童量身打造的智能穿戴产品，融合</a:t>
              </a:r>
              <a:r>
                <a:rPr lang="en-US" altLang="zh-CN" sz="2400" dirty="0"/>
                <a:t>GPS+LBS</a:t>
              </a:r>
              <a:r>
                <a:rPr lang="zh-CN" altLang="en-US" sz="2400" dirty="0"/>
                <a:t>双重定位技术、移动通讯技术及可穿戴技术，通过与家长智能手机的及时互动，实现</a:t>
              </a:r>
              <a:r>
                <a:rPr lang="zh-CN" altLang="en-US" sz="2400" b="1" u="sng" dirty="0"/>
                <a:t>通话、定位、运动量监测、趣味游戏</a:t>
              </a:r>
              <a:r>
                <a:rPr lang="zh-CN" altLang="en-US" sz="2400" dirty="0"/>
                <a:t>等功能，不仅能够为儿童的安全保驾护航，而且能够陪伴儿童健康快乐成长。</a:t>
              </a:r>
              <a:endParaRPr lang="en-US" altLang="zh-CN" sz="2400" dirty="0"/>
            </a:p>
          </p:txBody>
        </p:sp>
      </p:grpSp>
      <p:sp>
        <p:nvSpPr>
          <p:cNvPr id="681993" name="AutoShape 9"/>
          <p:cNvSpPr>
            <a:spLocks noChangeArrowheads="1"/>
          </p:cNvSpPr>
          <p:nvPr/>
        </p:nvSpPr>
        <p:spPr bwMode="gray">
          <a:xfrm>
            <a:off x="704850" y="4149725"/>
            <a:ext cx="8640763" cy="898525"/>
          </a:xfrm>
          <a:prstGeom prst="bevel">
            <a:avLst>
              <a:gd name="adj" fmla="val 1495"/>
            </a:avLst>
          </a:prstGeom>
          <a:noFill/>
          <a:ln>
            <a:noFill/>
          </a:ln>
          <a:effectLst>
            <a:outerShdw dist="107763" dir="2700000" algn="ctr" rotWithShape="0">
              <a:srgbClr val="1C1C1C">
                <a:alpha val="50000"/>
              </a:srgbClr>
            </a:outerShdw>
          </a:effectLst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zh-CN">
              <a:cs typeface="Arial" charset="0"/>
            </a:endParaRPr>
          </a:p>
        </p:txBody>
      </p:sp>
      <p:sp>
        <p:nvSpPr>
          <p:cNvPr id="18437" name="Text Box 8"/>
          <p:cNvSpPr txBox="1">
            <a:spLocks noChangeArrowheads="1"/>
          </p:cNvSpPr>
          <p:nvPr/>
        </p:nvSpPr>
        <p:spPr bwMode="gray">
          <a:xfrm>
            <a:off x="4736976" y="4581128"/>
            <a:ext cx="5048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3600" dirty="0">
                <a:cs typeface="Arial" charset="0"/>
              </a:rPr>
              <a:t>+</a:t>
            </a:r>
          </a:p>
        </p:txBody>
      </p:sp>
      <p:sp>
        <p:nvSpPr>
          <p:cNvPr id="18438" name="Text Box 8"/>
          <p:cNvSpPr txBox="1">
            <a:spLocks noChangeArrowheads="1"/>
          </p:cNvSpPr>
          <p:nvPr/>
        </p:nvSpPr>
        <p:spPr bwMode="gray">
          <a:xfrm>
            <a:off x="6680404" y="4608514"/>
            <a:ext cx="5048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3600" dirty="0">
                <a:cs typeface="Arial" charset="0"/>
              </a:rPr>
              <a:t>=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gray">
          <a:xfrm>
            <a:off x="6944668" y="4509120"/>
            <a:ext cx="2400820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400" b="1" dirty="0" smtClean="0">
                <a:cs typeface="Arial" charset="0"/>
              </a:rPr>
              <a:t>酷多啦</a:t>
            </a:r>
            <a:endParaRPr lang="en-US" altLang="zh-CN" sz="2400" b="1" dirty="0" smtClean="0">
              <a:cs typeface="Arial" charset="0"/>
            </a:endParaRPr>
          </a:p>
          <a:p>
            <a:pPr algn="ctr" eaLnBrk="0" hangingPunct="0"/>
            <a:r>
              <a:rPr lang="zh-CN" altLang="en-US" sz="2400" b="1" dirty="0" smtClean="0">
                <a:cs typeface="Arial" charset="0"/>
              </a:rPr>
              <a:t>儿童智能手表</a:t>
            </a:r>
            <a:endParaRPr lang="zh-CN" altLang="en-US" sz="2400" b="1" dirty="0">
              <a:cs typeface="Arial" charset="0"/>
            </a:endParaRPr>
          </a:p>
        </p:txBody>
      </p:sp>
      <p:pic>
        <p:nvPicPr>
          <p:cNvPr id="18441" name="图片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480" y="4149080"/>
            <a:ext cx="4491317" cy="146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5" name="图片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5048" y="3900418"/>
            <a:ext cx="1149974" cy="204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370" y="3068960"/>
            <a:ext cx="1806508" cy="3211569"/>
          </a:xfrm>
          <a:prstGeom prst="rect">
            <a:avLst/>
          </a:prstGeom>
        </p:spPr>
      </p:pic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拨打电话</a:t>
            </a:r>
            <a:r>
              <a:rPr lang="en-US" altLang="zh-CN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监听</a:t>
            </a:r>
            <a:r>
              <a:rPr lang="en-US" altLang="zh-CN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回拨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866" name="矩形 21"/>
          <p:cNvSpPr>
            <a:spLocks noChangeArrowheads="1"/>
          </p:cNvSpPr>
          <p:nvPr/>
        </p:nvSpPr>
        <p:spPr bwMode="auto">
          <a:xfrm>
            <a:off x="285464" y="921494"/>
            <a:ext cx="962053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拨打电话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支持拨打电话功能，点击“拨打电话”可以呼叫所绑定的宝贝号码。</a:t>
            </a:r>
            <a:endParaRPr lang="en-US" altLang="zh-CN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1568624" y="5661942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8121" y="3073378"/>
            <a:ext cx="1822500" cy="324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5300" y="2996952"/>
            <a:ext cx="4457700" cy="338437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0577" y="3068960"/>
            <a:ext cx="1822500" cy="324000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 rot="16200000" flipH="1">
            <a:off x="6133157" y="5625429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083686" y="2996952"/>
            <a:ext cx="4457700" cy="338437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5464" y="1730132"/>
            <a:ext cx="925592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监听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&amp;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回拨</a:t>
            </a:r>
            <a:endParaRPr lang="en-US" altLang="zh-CN" dirty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      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点击“监听”或者“回拨”，手表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将回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拨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电话给手机；“监听”时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，手表端处于</a:t>
            </a:r>
            <a:r>
              <a:rPr lang="zh-CN" altLang="en-US" b="1" dirty="0">
                <a:latin typeface="Calibri" pitchFamily="34" charset="0"/>
                <a:ea typeface="微软雅黑"/>
                <a:cs typeface="Times New Roman" pitchFamily="18" charset="0"/>
              </a:rPr>
              <a:t>静音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状态（手表听不见手机端声音）；“回拨”时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，手表端处于免提通话状态；</a:t>
            </a:r>
            <a:endParaRPr lang="en-US" altLang="zh-CN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231" y="3062294"/>
            <a:ext cx="1826249" cy="32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1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592" y="2915056"/>
            <a:ext cx="1914633" cy="3403791"/>
          </a:xfrm>
          <a:prstGeom prst="rect">
            <a:avLst/>
          </a:prstGeom>
        </p:spPr>
      </p:pic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消息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866" name="矩形 21"/>
          <p:cNvSpPr>
            <a:spLocks noChangeArrowheads="1"/>
          </p:cNvSpPr>
          <p:nvPr/>
        </p:nvSpPr>
        <p:spPr bwMode="auto">
          <a:xfrm>
            <a:off x="285464" y="981075"/>
            <a:ext cx="962053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消息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支持</a:t>
            </a:r>
            <a:r>
              <a:rPr lang="zh-CN" altLang="en-US" b="1" dirty="0" smtClean="0">
                <a:solidFill>
                  <a:srgbClr val="FF0000"/>
                </a:solidFill>
                <a:latin typeface="Calibri" pitchFamily="34" charset="0"/>
                <a:ea typeface="微软雅黑"/>
                <a:cs typeface="Times New Roman" pitchFamily="18" charset="0"/>
              </a:rPr>
              <a:t>消息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功能，点击“消息”可以给手表发送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30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个汉字的消息。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查看消息</a:t>
            </a:r>
            <a:endParaRPr lang="en-US" altLang="zh-CN" dirty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     手表在收到消息后，可以通过</a:t>
            </a:r>
            <a:r>
              <a:rPr lang="zh-CN" altLang="en-US" dirty="0">
                <a:ea typeface="微软雅黑"/>
                <a:cs typeface="Times New Roman" pitchFamily="18" charset="0"/>
              </a:rPr>
              <a:t>“</a:t>
            </a:r>
            <a:r>
              <a:rPr lang="zh-CN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❤</a:t>
            </a:r>
            <a:r>
              <a:rPr lang="en-US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1</a:t>
            </a:r>
            <a:r>
              <a:rPr lang="en-US" altLang="zh-CN" dirty="0">
                <a:ea typeface="微软雅黑"/>
                <a:cs typeface="Times New Roman" pitchFamily="18" charset="0"/>
              </a:rPr>
              <a:t>” </a:t>
            </a:r>
            <a:r>
              <a:rPr lang="zh-CN" altLang="en-US" dirty="0" smtClean="0">
                <a:ea typeface="微软雅黑"/>
                <a:cs typeface="Times New Roman" pitchFamily="18" charset="0"/>
              </a:rPr>
              <a:t>键查询收到的消息。</a:t>
            </a:r>
            <a:endParaRPr lang="en-US" altLang="zh-CN" dirty="0" smtClean="0">
              <a:ea typeface="微软雅黑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092" y="2996952"/>
            <a:ext cx="1822500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553" y="3029962"/>
            <a:ext cx="2259371" cy="3240000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 rot="16200000" flipH="1">
            <a:off x="2237747" y="4833664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8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手表</a:t>
            </a:r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状态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矩形 21"/>
          <p:cNvSpPr>
            <a:spLocks noChangeArrowheads="1"/>
          </p:cNvSpPr>
          <p:nvPr/>
        </p:nvSpPr>
        <p:spPr bwMode="auto">
          <a:xfrm>
            <a:off x="285464" y="981075"/>
            <a:ext cx="962053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手表状态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支持当前手表的各种状态查询：例如佩戴状态、手表电池电量等信息；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      点击“头像”进入“我的宝贝”，点击“手表状态”，可以查询当前宝贝的手表信息；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【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注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】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如果有多个宝贝，可以在头像处左右划动进行快速切换。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31472" y="3014950"/>
            <a:ext cx="25020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脱落告警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，当手表没有佩戴时，状态栏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将提示：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失联告警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，当手表没有信号时，状态栏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将提示：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关机提示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，当手表关机时，状态栏将提示：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9264" y="2997312"/>
            <a:ext cx="1822500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716" y="2997312"/>
            <a:ext cx="1822500" cy="324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06398" y="2964610"/>
            <a:ext cx="2527121" cy="3272702"/>
          </a:xfrm>
          <a:prstGeom prst="rect">
            <a:avLst/>
          </a:prstGeom>
          <a:noFill/>
          <a:ln>
            <a:solidFill>
              <a:srgbClr val="01B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9353" y="4609495"/>
            <a:ext cx="380952" cy="3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544" y="3624112"/>
            <a:ext cx="380952" cy="3809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748" y="5784352"/>
            <a:ext cx="380952" cy="3809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60" y="3026936"/>
            <a:ext cx="1807245" cy="321288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486662" y="5967450"/>
            <a:ext cx="2095240" cy="2494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64568" y="26996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的宝贝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7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23" y="2745906"/>
            <a:ext cx="1822500" cy="3240000"/>
          </a:xfrm>
          <a:prstGeom prst="rect">
            <a:avLst/>
          </a:prstGeom>
        </p:spPr>
      </p:pic>
      <p:sp>
        <p:nvSpPr>
          <p:cNvPr id="3" name="矩形 21"/>
          <p:cNvSpPr>
            <a:spLocks noChangeArrowheads="1"/>
          </p:cNvSpPr>
          <p:nvPr/>
        </p:nvSpPr>
        <p:spPr bwMode="auto">
          <a:xfrm>
            <a:off x="285464" y="981075"/>
            <a:ext cx="962053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添加手表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一个家长最多可以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监护</a:t>
            </a:r>
            <a:r>
              <a:rPr lang="en-US" altLang="zh-CN" b="1" dirty="0" smtClean="0">
                <a:latin typeface="Calibri" pitchFamily="34" charset="0"/>
                <a:ea typeface="微软雅黑"/>
                <a:cs typeface="Times New Roman" pitchFamily="18" charset="0"/>
              </a:rPr>
              <a:t>5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个宝贝（手表），如有特殊需求可以由后台进行调整；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sp>
        <p:nvSpPr>
          <p:cNvPr id="2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添加手表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下箭头 4"/>
          <p:cNvSpPr/>
          <p:nvPr/>
        </p:nvSpPr>
        <p:spPr>
          <a:xfrm rot="10800000" flipV="1">
            <a:off x="1631373" y="3350244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680" y="2754533"/>
            <a:ext cx="1822500" cy="32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604" y="2754533"/>
            <a:ext cx="1822500" cy="324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00672" y="2241850"/>
            <a:ext cx="182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②输入手表所使用的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16896" y="2233139"/>
            <a:ext cx="195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③输入</a:t>
            </a:r>
            <a:r>
              <a:rPr lang="zh-CN" altLang="en-US" dirty="0">
                <a:solidFill>
                  <a:schemeClr val="tx1"/>
                </a:solidFill>
              </a:rPr>
              <a:t>手表上显示的验证码。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120" y="2745906"/>
            <a:ext cx="1822500" cy="324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61112" y="2233139"/>
            <a:ext cx="195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④输入与宝贝的监护关系。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344" y="2754533"/>
            <a:ext cx="1822500" cy="324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966726" y="2263336"/>
            <a:ext cx="195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⑤</a:t>
            </a:r>
            <a:r>
              <a:rPr lang="zh-CN" altLang="en-US" dirty="0" smtClean="0">
                <a:solidFill>
                  <a:schemeClr val="tx1"/>
                </a:solidFill>
              </a:rPr>
              <a:t>完善宝贝资料，点击“保存”提交。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310" y="2313858"/>
            <a:ext cx="182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①点击“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0512" y="59492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的宝贝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2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1"/>
          <p:cNvSpPr>
            <a:spLocks noChangeArrowheads="1"/>
          </p:cNvSpPr>
          <p:nvPr/>
        </p:nvSpPr>
        <p:spPr bwMode="auto">
          <a:xfrm>
            <a:off x="285465" y="981075"/>
            <a:ext cx="9125236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宝贝资料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点击“宝贝信息”可以查看及编辑当前宝贝（手表佩戴者）的信息，如果需要更换宝贝的手表号码，点击“宝贝号码”。</a:t>
            </a:r>
            <a:r>
              <a:rPr lang="zh-CN" altLang="en-US" b="1" dirty="0" smtClean="0">
                <a:latin typeface="Calibri" pitchFamily="34" charset="0"/>
                <a:ea typeface="微软雅黑"/>
                <a:cs typeface="Times New Roman" pitchFamily="18" charset="0"/>
              </a:rPr>
              <a:t>更换“宝贝号码”后，与该宝贝相关的定位信息仍保留，不会被清空，不影响用户使用。</a:t>
            </a:r>
            <a:endParaRPr lang="en-US" altLang="zh-CN" b="1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864" y="2916789"/>
            <a:ext cx="1807245" cy="321288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065672" y="4149080"/>
            <a:ext cx="2095240" cy="2494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615772" y="2589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的宝贝</a:t>
            </a:r>
            <a:endParaRPr lang="zh-CN" altLang="en-US" dirty="0"/>
          </a:p>
        </p:txBody>
      </p:sp>
      <p:sp>
        <p:nvSpPr>
          <p:cNvPr id="2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宝贝资料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8984" y="2924944"/>
            <a:ext cx="1822500" cy="324000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 rot="16200000" flipV="1">
            <a:off x="6644680" y="5553745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7" name="下箭头 6"/>
          <p:cNvSpPr/>
          <p:nvPr/>
        </p:nvSpPr>
        <p:spPr>
          <a:xfrm rot="5400000" flipV="1">
            <a:off x="1515914" y="4111155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74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52" y="3210763"/>
            <a:ext cx="1755773" cy="3121375"/>
          </a:xfrm>
          <a:prstGeom prst="rect">
            <a:avLst/>
          </a:prstGeom>
        </p:spPr>
      </p:pic>
      <p:sp>
        <p:nvSpPr>
          <p:cNvPr id="4" name="矩形 21"/>
          <p:cNvSpPr>
            <a:spLocks noChangeArrowheads="1"/>
          </p:cNvSpPr>
          <p:nvPr/>
        </p:nvSpPr>
        <p:spPr bwMode="auto">
          <a:xfrm>
            <a:off x="220252" y="836712"/>
            <a:ext cx="9125236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小红花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支持小红花功能，家长可以给孩子一个约定，根据孩子的表现进行适当的小红花奖励或惩罚，当累计的小红花数量达到约定时，实现孩子的小愿望。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【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注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】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每当奖励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/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扣除小红花以及任务完成时，</a:t>
            </a:r>
            <a:r>
              <a:rPr lang="zh-CN" altLang="en-US" b="1" dirty="0" smtClean="0">
                <a:latin typeface="Calibri" pitchFamily="34" charset="0"/>
                <a:ea typeface="微软雅黑"/>
                <a:cs typeface="Times New Roman" pitchFamily="18" charset="0"/>
              </a:rPr>
              <a:t>手表均会收到相应的消息通知。</a:t>
            </a:r>
            <a:endParaRPr lang="en-US" altLang="zh-CN" b="1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388" y="3213336"/>
            <a:ext cx="1822500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820" y="3213336"/>
            <a:ext cx="1822500" cy="32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036" y="3213336"/>
            <a:ext cx="1822500" cy="32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604" y="3213336"/>
            <a:ext cx="1822500" cy="3240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00472" y="2691497"/>
            <a:ext cx="9697949" cy="593487"/>
            <a:chOff x="178172" y="2564904"/>
            <a:chExt cx="9697949" cy="593487"/>
          </a:xfrm>
        </p:grpSpPr>
        <p:sp>
          <p:nvSpPr>
            <p:cNvPr id="13" name="文本框 12"/>
            <p:cNvSpPr txBox="1"/>
            <p:nvPr/>
          </p:nvSpPr>
          <p:spPr>
            <a:xfrm>
              <a:off x="2122388" y="2564905"/>
              <a:ext cx="1822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②创建小红花任务。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992042" y="2573616"/>
              <a:ext cx="1954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tx1"/>
                  </a:solidFill>
                </a:rPr>
                <a:t>③点击“奖惩小红花”。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936258" y="2564905"/>
              <a:ext cx="1954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④根据孩子的表现进行奖励或惩罚。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921295" y="2564904"/>
              <a:ext cx="1954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tx1"/>
                  </a:solidFill>
                </a:rPr>
                <a:t>⑤任务完成。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8172" y="2573616"/>
              <a:ext cx="1822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①点击“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小红花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小红花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下箭头 11"/>
          <p:cNvSpPr/>
          <p:nvPr/>
        </p:nvSpPr>
        <p:spPr>
          <a:xfrm rot="10800000" flipV="1">
            <a:off x="5241032" y="5949280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79895" y="4725144"/>
            <a:ext cx="2095240" cy="2494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2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电子栅栏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矩形 21"/>
          <p:cNvSpPr>
            <a:spLocks noChangeArrowheads="1"/>
          </p:cNvSpPr>
          <p:nvPr/>
        </p:nvSpPr>
        <p:spPr bwMode="auto">
          <a:xfrm>
            <a:off x="220252" y="1124744"/>
            <a:ext cx="912523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电子栅栏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支持</a:t>
            </a:r>
            <a:r>
              <a:rPr lang="zh-CN" altLang="en-US" b="1" dirty="0" smtClean="0">
                <a:solidFill>
                  <a:srgbClr val="FF0000"/>
                </a:solidFill>
                <a:latin typeface="Calibri" pitchFamily="34" charset="0"/>
                <a:ea typeface="微软雅黑"/>
                <a:cs typeface="Times New Roman" pitchFamily="18" charset="0"/>
              </a:rPr>
              <a:t>多个可自定义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的电子栅栏，当孩子到达或者离开时，手机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APP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均会收到通知消息。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支持</a:t>
            </a:r>
            <a:r>
              <a:rPr lang="zh-CN" altLang="en-US" b="1" dirty="0" smtClean="0">
                <a:solidFill>
                  <a:srgbClr val="FF0000"/>
                </a:solidFill>
                <a:latin typeface="Calibri" pitchFamily="34" charset="0"/>
                <a:ea typeface="微软雅黑"/>
                <a:cs typeface="Times New Roman" pitchFamily="18" charset="0"/>
              </a:rPr>
              <a:t>目的地快速搜索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功能，轻松实现电子栅栏设置。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29064" y="3456048"/>
            <a:ext cx="1289051" cy="1576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41032" y="5969496"/>
            <a:ext cx="281236" cy="26781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249540" y="5969496"/>
            <a:ext cx="281236" cy="26781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564" y="3055655"/>
            <a:ext cx="18225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828" y="3069320"/>
            <a:ext cx="1822500" cy="324000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 rot="5400000" flipV="1">
            <a:off x="6494264" y="3867814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092" y="3069320"/>
            <a:ext cx="1822500" cy="324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299" y="2553869"/>
            <a:ext cx="2082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①点击“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电子栅栏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71564" y="2553868"/>
            <a:ext cx="208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②点击“创建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栅栏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97276" y="2553867"/>
            <a:ext cx="182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③设置栅栏相关信息并保存。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22988" y="2553867"/>
            <a:ext cx="182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④查看所有已设置的栅栏。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696" y="3024167"/>
            <a:ext cx="1807245" cy="321288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553504" y="5375322"/>
            <a:ext cx="2095240" cy="2494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47126" y="62280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的宝贝</a:t>
            </a:r>
            <a:endParaRPr lang="zh-CN" altLang="en-US" dirty="0"/>
          </a:p>
        </p:txBody>
      </p:sp>
      <p:sp>
        <p:nvSpPr>
          <p:cNvPr id="23" name="下箭头 22"/>
          <p:cNvSpPr/>
          <p:nvPr/>
        </p:nvSpPr>
        <p:spPr>
          <a:xfrm rot="5400000" flipV="1">
            <a:off x="3746" y="5337397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835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宝贝闹钟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矩形 21"/>
          <p:cNvSpPr>
            <a:spLocks noChangeArrowheads="1"/>
          </p:cNvSpPr>
          <p:nvPr/>
        </p:nvSpPr>
        <p:spPr bwMode="auto">
          <a:xfrm>
            <a:off x="220252" y="1124744"/>
            <a:ext cx="912523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宝贝闹钟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支持</a:t>
            </a:r>
            <a:r>
              <a:rPr lang="en-US" altLang="zh-CN" b="1" dirty="0" smtClean="0">
                <a:latin typeface="Calibri" pitchFamily="34" charset="0"/>
                <a:ea typeface="微软雅黑"/>
                <a:cs typeface="Times New Roman" pitchFamily="18" charset="0"/>
              </a:rPr>
              <a:t>6</a:t>
            </a:r>
            <a:r>
              <a:rPr lang="zh-CN" altLang="en-US" b="1" dirty="0" smtClean="0">
                <a:latin typeface="Calibri" pitchFamily="34" charset="0"/>
                <a:ea typeface="微软雅黑"/>
                <a:cs typeface="Times New Roman" pitchFamily="18" charset="0"/>
              </a:rPr>
              <a:t>个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闹钟提醒，并可添加</a:t>
            </a:r>
            <a:r>
              <a:rPr lang="zh-CN" altLang="en-US" b="1" dirty="0" smtClean="0">
                <a:solidFill>
                  <a:srgbClr val="FF0000"/>
                </a:solidFill>
                <a:latin typeface="Calibri" pitchFamily="34" charset="0"/>
                <a:ea typeface="微软雅黑"/>
                <a:cs typeface="Times New Roman" pitchFamily="18" charset="0"/>
              </a:rPr>
              <a:t>闹钟提示消息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，手表在指定时间播报闹钟。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293" y="2923914"/>
            <a:ext cx="1822500" cy="32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488416" y="3287636"/>
            <a:ext cx="2550355" cy="19074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585" y="2923914"/>
            <a:ext cx="1822500" cy="324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5300" y="2412177"/>
            <a:ext cx="2241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①点击“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宝贝闹钟”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96946" y="2412177"/>
            <a:ext cx="182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②选择需要设置的闹钟。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03575" y="2412177"/>
            <a:ext cx="182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③设置闹钟提示内容及时间并保存。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09867" y="2412177"/>
            <a:ext cx="182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④到点提醒。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25208" y="3058814"/>
            <a:ext cx="281236" cy="26781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902" y="2916789"/>
            <a:ext cx="1807245" cy="321288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641710" y="4871266"/>
            <a:ext cx="2095240" cy="2494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35332" y="61206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的宝贝</a:t>
            </a:r>
            <a:endParaRPr lang="zh-CN" altLang="en-US" dirty="0"/>
          </a:p>
        </p:txBody>
      </p:sp>
      <p:sp>
        <p:nvSpPr>
          <p:cNvPr id="18" name="下箭头 17"/>
          <p:cNvSpPr/>
          <p:nvPr/>
        </p:nvSpPr>
        <p:spPr>
          <a:xfrm rot="5400000" flipV="1">
            <a:off x="91952" y="4833341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81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上课时段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矩形 21"/>
          <p:cNvSpPr>
            <a:spLocks noChangeArrowheads="1"/>
          </p:cNvSpPr>
          <p:nvPr/>
        </p:nvSpPr>
        <p:spPr bwMode="auto">
          <a:xfrm>
            <a:off x="220252" y="1124744"/>
            <a:ext cx="9125236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上课时段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支持</a:t>
            </a:r>
            <a:r>
              <a:rPr lang="en-US" altLang="zh-CN" b="1" dirty="0" smtClean="0">
                <a:latin typeface="Calibri" pitchFamily="34" charset="0"/>
                <a:ea typeface="微软雅黑"/>
                <a:cs typeface="Times New Roman" pitchFamily="18" charset="0"/>
              </a:rPr>
              <a:t>10</a:t>
            </a:r>
            <a:r>
              <a:rPr lang="zh-CN" altLang="en-US" b="1" dirty="0" smtClean="0">
                <a:latin typeface="Calibri" pitchFamily="34" charset="0"/>
                <a:ea typeface="微软雅黑"/>
                <a:cs typeface="Times New Roman" pitchFamily="18" charset="0"/>
              </a:rPr>
              <a:t>个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自定义上课时段，上课时段期间，手表将处于静音状态（来电或者来消息时静音）。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1604" y="2412177"/>
            <a:ext cx="2063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①点击“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上课时段”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下箭头 5"/>
          <p:cNvSpPr/>
          <p:nvPr/>
        </p:nvSpPr>
        <p:spPr>
          <a:xfrm rot="10800000">
            <a:off x="819448" y="5157192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468" y="2925304"/>
            <a:ext cx="1822500" cy="32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0740" y="2925304"/>
            <a:ext cx="1822500" cy="32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012" y="2904289"/>
            <a:ext cx="1822500" cy="324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42468" y="2442374"/>
            <a:ext cx="182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②点击“添加”。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68440" y="2412177"/>
            <a:ext cx="182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③设置上课时段并确定。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53200" y="3068960"/>
            <a:ext cx="281236" cy="26781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34756" y="3573016"/>
            <a:ext cx="1440160" cy="31813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34756" y="3861048"/>
            <a:ext cx="1440160" cy="51247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39012" y="2446348"/>
            <a:ext cx="182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④点击“保存”。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54" y="2904289"/>
            <a:ext cx="1807245" cy="3212880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388862" y="5015282"/>
            <a:ext cx="2095240" cy="2494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82484" y="61081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的宝贝</a:t>
            </a:r>
            <a:endParaRPr lang="zh-CN" altLang="en-US" dirty="0"/>
          </a:p>
        </p:txBody>
      </p:sp>
      <p:sp>
        <p:nvSpPr>
          <p:cNvPr id="20" name="下箭头 19"/>
          <p:cNvSpPr/>
          <p:nvPr/>
        </p:nvSpPr>
        <p:spPr>
          <a:xfrm rot="5400000" flipV="1">
            <a:off x="-160896" y="4977357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11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监护人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矩形 21"/>
          <p:cNvSpPr>
            <a:spLocks noChangeArrowheads="1"/>
          </p:cNvSpPr>
          <p:nvPr/>
        </p:nvSpPr>
        <p:spPr bwMode="auto">
          <a:xfrm>
            <a:off x="220252" y="1124744"/>
            <a:ext cx="912523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监护人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一支手表支持被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5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个家长监护。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监护人分为主监护人和其他监护人，只有主监护人才可以删除其他监护人。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     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其他监护人只能删除自己。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996" y="2925304"/>
            <a:ext cx="1822500" cy="32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070" y="2916789"/>
            <a:ext cx="1807245" cy="321288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153878" y="4583234"/>
            <a:ext cx="2095240" cy="2494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647500" y="61206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的宝贝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 rot="5400000" flipV="1">
            <a:off x="1604120" y="4545309"/>
            <a:ext cx="360363" cy="28733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1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2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SIM</a:t>
            </a:r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卡支持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5842" name="矩形 10"/>
          <p:cNvSpPr>
            <a:spLocks noChangeArrowheads="1"/>
          </p:cNvSpPr>
          <p:nvPr/>
        </p:nvSpPr>
        <p:spPr bwMode="auto">
          <a:xfrm>
            <a:off x="704528" y="1343131"/>
            <a:ext cx="777686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微软雅黑"/>
                <a:ea typeface="微软雅黑"/>
                <a:cs typeface="Times New Roman" pitchFamily="18" charset="0"/>
              </a:rPr>
              <a:t>手表</a:t>
            </a:r>
            <a:r>
              <a:rPr lang="zh-CN" altLang="zh-CN" dirty="0">
                <a:latin typeface="微软雅黑"/>
                <a:ea typeface="微软雅黑"/>
                <a:cs typeface="Times New Roman" pitchFamily="18" charset="0"/>
              </a:rPr>
              <a:t>支持中国移动及中国联通的手机卡，不支持中国电信的手机卡</a:t>
            </a:r>
            <a:r>
              <a:rPr lang="zh-CN" altLang="zh-CN" dirty="0" smtClean="0">
                <a:latin typeface="微软雅黑"/>
                <a:ea typeface="微软雅黑"/>
                <a:cs typeface="Times New Roman" pitchFamily="18" charset="0"/>
              </a:rPr>
              <a:t>。</a:t>
            </a:r>
            <a:endParaRPr lang="zh-CN" altLang="zh-CN" dirty="0">
              <a:latin typeface="微软雅黑"/>
              <a:ea typeface="微软雅黑"/>
              <a:cs typeface="Times New Roman" pitchFamily="18" charset="0"/>
            </a:endParaRPr>
          </a:p>
        </p:txBody>
      </p:sp>
      <p:pic>
        <p:nvPicPr>
          <p:cNvPr id="35843" name="图片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809" y="4089167"/>
            <a:ext cx="6336357" cy="217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704528" y="3320062"/>
            <a:ext cx="828092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微软雅黑"/>
                <a:ea typeface="微软雅黑"/>
                <a:cs typeface="Times New Roman" pitchFamily="18" charset="0"/>
              </a:rPr>
              <a:t>手表</a:t>
            </a:r>
            <a:r>
              <a:rPr lang="zh-CN" altLang="zh-CN" dirty="0">
                <a:latin typeface="微软雅黑"/>
                <a:ea typeface="微软雅黑"/>
                <a:cs typeface="Times New Roman" pitchFamily="18" charset="0"/>
              </a:rPr>
              <a:t>仅支持</a:t>
            </a:r>
            <a:r>
              <a:rPr lang="en-US" altLang="zh-CN" dirty="0">
                <a:latin typeface="微软雅黑"/>
                <a:ea typeface="微软雅黑"/>
                <a:cs typeface="Times New Roman" pitchFamily="18" charset="0"/>
              </a:rPr>
              <a:t>Micro SIM</a:t>
            </a:r>
            <a:r>
              <a:rPr lang="zh-CN" altLang="zh-CN" dirty="0">
                <a:latin typeface="微软雅黑"/>
                <a:ea typeface="微软雅黑"/>
                <a:cs typeface="Times New Roman" pitchFamily="18" charset="0"/>
              </a:rPr>
              <a:t>卡，不支持普通</a:t>
            </a:r>
            <a:r>
              <a:rPr lang="en-US" altLang="zh-CN" dirty="0">
                <a:latin typeface="微软雅黑"/>
                <a:ea typeface="微软雅黑"/>
                <a:cs typeface="Times New Roman" pitchFamily="18" charset="0"/>
              </a:rPr>
              <a:t>SIM</a:t>
            </a:r>
            <a:r>
              <a:rPr lang="zh-CN" altLang="zh-CN" dirty="0">
                <a:latin typeface="微软雅黑"/>
                <a:ea typeface="微软雅黑"/>
                <a:cs typeface="Times New Roman" pitchFamily="18" charset="0"/>
              </a:rPr>
              <a:t>卡及</a:t>
            </a:r>
            <a:r>
              <a:rPr lang="en-US" altLang="zh-CN" dirty="0" err="1">
                <a:latin typeface="微软雅黑"/>
                <a:ea typeface="微软雅黑"/>
                <a:cs typeface="Times New Roman" pitchFamily="18" charset="0"/>
              </a:rPr>
              <a:t>Nano</a:t>
            </a:r>
            <a:r>
              <a:rPr lang="en-US" altLang="zh-CN" dirty="0">
                <a:latin typeface="微软雅黑"/>
                <a:ea typeface="微软雅黑"/>
                <a:cs typeface="Times New Roman" pitchFamily="18" charset="0"/>
              </a:rPr>
              <a:t>-SIM</a:t>
            </a:r>
            <a:r>
              <a:rPr lang="zh-CN" altLang="zh-CN" dirty="0">
                <a:latin typeface="微软雅黑"/>
                <a:ea typeface="微软雅黑"/>
                <a:cs typeface="Times New Roman" pitchFamily="18" charset="0"/>
              </a:rPr>
              <a:t>卡</a:t>
            </a:r>
            <a:r>
              <a:rPr lang="zh-CN" altLang="en-US" dirty="0">
                <a:latin typeface="微软雅黑"/>
                <a:ea typeface="微软雅黑"/>
                <a:cs typeface="Times New Roman" pitchFamily="18" charset="0"/>
              </a:rPr>
              <a:t>，</a:t>
            </a:r>
            <a:r>
              <a:rPr lang="zh-CN" altLang="en-US" dirty="0" smtClean="0">
                <a:latin typeface="微软雅黑"/>
                <a:ea typeface="微软雅黑"/>
                <a:cs typeface="Times New Roman" pitchFamily="18" charset="0"/>
              </a:rPr>
              <a:t>如图</a:t>
            </a:r>
            <a:r>
              <a:rPr lang="zh-CN" altLang="en-US" dirty="0">
                <a:latin typeface="微软雅黑"/>
                <a:ea typeface="微软雅黑"/>
                <a:cs typeface="Times New Roman" pitchFamily="18" charset="0"/>
              </a:rPr>
              <a:t>所示。</a:t>
            </a:r>
            <a:endParaRPr lang="en-US" altLang="zh-CN" dirty="0">
              <a:latin typeface="微软雅黑"/>
              <a:ea typeface="微软雅黑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696" y="2350876"/>
            <a:ext cx="2081077" cy="64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944" y="2098876"/>
            <a:ext cx="2890384" cy="9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5"/>
          <p:cNvSpPr>
            <a:spLocks noChangeAspect="1" noChangeArrowheads="1"/>
          </p:cNvSpPr>
          <p:nvPr/>
        </p:nvSpPr>
        <p:spPr bwMode="auto">
          <a:xfrm>
            <a:off x="2144713" y="4627563"/>
            <a:ext cx="7497762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80000"/>
              </a:lnSpc>
            </a:pPr>
            <a:r>
              <a:rPr lang="zh-CN" altLang="en-US" sz="2800">
                <a:latin typeface="仿宋"/>
                <a:ea typeface="仿宋"/>
                <a:cs typeface="仿宋"/>
              </a:rPr>
              <a:t>福建瑞恒信息科技股份有限公司</a:t>
            </a:r>
          </a:p>
          <a:p>
            <a:pPr algn="r">
              <a:lnSpc>
                <a:spcPct val="80000"/>
              </a:lnSpc>
            </a:pPr>
            <a:endParaRPr lang="zh-CN" altLang="en-US" sz="2000">
              <a:latin typeface="仿宋"/>
              <a:ea typeface="仿宋"/>
              <a:cs typeface="仿宋"/>
            </a:endParaRPr>
          </a:p>
          <a:p>
            <a:pPr algn="r">
              <a:lnSpc>
                <a:spcPct val="80000"/>
              </a:lnSpc>
            </a:pPr>
            <a:r>
              <a:rPr lang="zh-CN" altLang="en-US">
                <a:latin typeface="仿宋"/>
                <a:ea typeface="仿宋"/>
                <a:cs typeface="仿宋"/>
              </a:rPr>
              <a:t>地址：</a:t>
            </a:r>
            <a:r>
              <a:rPr lang="zh-CN" altLang="zh-CN">
                <a:latin typeface="仿宋"/>
                <a:ea typeface="仿宋"/>
                <a:cs typeface="仿宋"/>
              </a:rPr>
              <a:t>福州市五四路258号嘉键大厦4层</a:t>
            </a:r>
            <a:endParaRPr lang="en-US" altLang="zh-CN" sz="1400">
              <a:latin typeface="仿宋"/>
              <a:ea typeface="仿宋"/>
              <a:cs typeface="仿宋"/>
            </a:endParaRPr>
          </a:p>
          <a:p>
            <a:pPr algn="r">
              <a:lnSpc>
                <a:spcPct val="80000"/>
              </a:lnSpc>
            </a:pPr>
            <a:r>
              <a:rPr lang="zh-CN" altLang="en-US">
                <a:latin typeface="仿宋"/>
                <a:ea typeface="仿宋"/>
                <a:cs typeface="仿宋"/>
              </a:rPr>
              <a:t>                                     </a:t>
            </a:r>
            <a:r>
              <a:rPr lang="zh-CN" altLang="zh-CN">
                <a:latin typeface="仿宋"/>
                <a:ea typeface="仿宋"/>
                <a:cs typeface="仿宋"/>
              </a:rPr>
              <a:t>客服电话：4001680501 </a:t>
            </a:r>
          </a:p>
          <a:p>
            <a:pPr algn="r">
              <a:lnSpc>
                <a:spcPct val="80000"/>
              </a:lnSpc>
            </a:pPr>
            <a:r>
              <a:rPr lang="zh-CN" altLang="en-US">
                <a:latin typeface="仿宋"/>
                <a:ea typeface="仿宋"/>
                <a:cs typeface="仿宋"/>
              </a:rPr>
              <a:t>                                       </a:t>
            </a:r>
            <a:r>
              <a:rPr lang="zh-CN" altLang="zh-CN">
                <a:latin typeface="仿宋"/>
                <a:ea typeface="仿宋"/>
                <a:cs typeface="仿宋"/>
              </a:rPr>
              <a:t>电话：0591-87830633</a:t>
            </a:r>
          </a:p>
          <a:p>
            <a:pPr algn="r">
              <a:lnSpc>
                <a:spcPct val="80000"/>
              </a:lnSpc>
            </a:pPr>
            <a:r>
              <a:rPr lang="zh-CN" altLang="en-US">
                <a:latin typeface="仿宋"/>
                <a:ea typeface="仿宋"/>
                <a:cs typeface="仿宋"/>
              </a:rPr>
              <a:t>                                       </a:t>
            </a:r>
            <a:r>
              <a:rPr lang="zh-CN" altLang="zh-CN">
                <a:latin typeface="仿宋"/>
                <a:ea typeface="仿宋"/>
                <a:cs typeface="仿宋"/>
              </a:rPr>
              <a:t>传真：0591-83327893</a:t>
            </a:r>
          </a:p>
          <a:p>
            <a:pPr algn="r">
              <a:lnSpc>
                <a:spcPct val="80000"/>
              </a:lnSpc>
            </a:pPr>
            <a:r>
              <a:rPr lang="zh-CN" altLang="en-US">
                <a:latin typeface="仿宋"/>
                <a:ea typeface="仿宋"/>
                <a:cs typeface="仿宋"/>
              </a:rPr>
              <a:t>                                      </a:t>
            </a:r>
            <a:r>
              <a:rPr lang="zh-CN" altLang="zh-CN">
                <a:latin typeface="仿宋"/>
                <a:ea typeface="仿宋"/>
                <a:cs typeface="仿宋"/>
              </a:rPr>
              <a:t>Http</a:t>
            </a:r>
            <a:r>
              <a:rPr lang="zh-CN" altLang="en-US">
                <a:latin typeface="仿宋"/>
                <a:ea typeface="仿宋"/>
                <a:cs typeface="仿宋"/>
              </a:rPr>
              <a:t>：</a:t>
            </a:r>
            <a:r>
              <a:rPr lang="zh-CN" altLang="zh-CN">
                <a:latin typeface="仿宋"/>
                <a:ea typeface="仿宋"/>
                <a:cs typeface="仿宋"/>
              </a:rPr>
              <a:t>//www.ruitel.com</a:t>
            </a:r>
            <a:endParaRPr lang="en-US" altLang="zh-CN">
              <a:latin typeface="仿宋"/>
              <a:ea typeface="仿宋"/>
              <a:cs typeface="仿宋"/>
            </a:endParaRPr>
          </a:p>
        </p:txBody>
      </p:sp>
      <p:sp>
        <p:nvSpPr>
          <p:cNvPr id="38915" name="Rectangle 14"/>
          <p:cNvSpPr>
            <a:spLocks noChangeAspect="1" noChangeArrowheads="1"/>
          </p:cNvSpPr>
          <p:nvPr/>
        </p:nvSpPr>
        <p:spPr bwMode="auto">
          <a:xfrm>
            <a:off x="3513138" y="2492375"/>
            <a:ext cx="405606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zh-CN" altLang="en-US" sz="5000" b="1">
                <a:solidFill>
                  <a:schemeClr val="bg1"/>
                </a:solidFill>
                <a:ea typeface="方正黑体简体"/>
                <a:cs typeface="方正黑体简体"/>
              </a:rPr>
              <a:t>谢谢阅览！</a:t>
            </a:r>
            <a:endParaRPr lang="en-US" altLang="zh-CN" sz="5000" b="1">
              <a:solidFill>
                <a:schemeClr val="bg1"/>
              </a:solidFill>
              <a:ea typeface="方正黑体简体"/>
              <a:cs typeface="方正黑体简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目录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40632" y="2636912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atin typeface="黑体" panose="02010609060101010101" pitchFamily="49" charset="-122"/>
                <a:ea typeface="黑体" panose="02010609060101010101" pitchFamily="49" charset="-122"/>
              </a:rPr>
              <a:t>酷多啦</a:t>
            </a:r>
            <a:r>
              <a:rPr lang="zh-CN" altLang="en-US" sz="6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手表的使用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70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76"/>
          <a:stretch/>
        </p:blipFill>
        <p:spPr>
          <a:xfrm>
            <a:off x="1779016" y="1449860"/>
            <a:ext cx="8126984" cy="39233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5300" y="882333"/>
            <a:ext cx="78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/>
                <a:ea typeface="微软雅黑"/>
                <a:cs typeface="Times New Roman" pitchFamily="18" charset="0"/>
              </a:rPr>
              <a:t>安装</a:t>
            </a:r>
            <a:r>
              <a:rPr lang="en-US" altLang="zh-CN" dirty="0">
                <a:latin typeface="微软雅黑"/>
                <a:ea typeface="微软雅黑"/>
                <a:cs typeface="Times New Roman" pitchFamily="18" charset="0"/>
              </a:rPr>
              <a:t>SIM</a:t>
            </a:r>
            <a:r>
              <a:rPr lang="zh-CN" altLang="en-US" dirty="0">
                <a:latin typeface="微软雅黑"/>
                <a:ea typeface="微软雅黑"/>
                <a:cs typeface="Times New Roman" pitchFamily="18" charset="0"/>
              </a:rPr>
              <a:t>卡时，</a:t>
            </a:r>
            <a:r>
              <a:rPr lang="zh-CN" altLang="zh-CN" dirty="0">
                <a:latin typeface="微软雅黑"/>
                <a:ea typeface="微软雅黑"/>
                <a:cs typeface="Times New Roman" pitchFamily="18" charset="0"/>
              </a:rPr>
              <a:t>请将</a:t>
            </a:r>
            <a:r>
              <a:rPr lang="zh-CN" altLang="en-US" dirty="0">
                <a:latin typeface="微软雅黑"/>
                <a:ea typeface="微软雅黑"/>
                <a:cs typeface="Times New Roman" pitchFamily="18" charset="0"/>
              </a:rPr>
              <a:t>卡</a:t>
            </a:r>
            <a:r>
              <a:rPr lang="zh-CN" altLang="zh-CN" dirty="0">
                <a:latin typeface="微软雅黑"/>
                <a:ea typeface="微软雅黑"/>
                <a:cs typeface="Times New Roman" pitchFamily="18" charset="0"/>
              </a:rPr>
              <a:t>金属</a:t>
            </a:r>
            <a:r>
              <a:rPr lang="zh-CN" altLang="en-US" dirty="0">
                <a:latin typeface="微软雅黑"/>
                <a:ea typeface="微软雅黑"/>
                <a:cs typeface="Times New Roman" pitchFamily="18" charset="0"/>
              </a:rPr>
              <a:t>面</a:t>
            </a:r>
            <a:r>
              <a:rPr lang="zh-CN" altLang="zh-CN" dirty="0">
                <a:latin typeface="微软雅黑"/>
                <a:ea typeface="微软雅黑"/>
                <a:cs typeface="Times New Roman" pitchFamily="18" charset="0"/>
              </a:rPr>
              <a:t>朝上，</a:t>
            </a:r>
            <a:r>
              <a:rPr lang="zh-CN" altLang="zh-CN" dirty="0" smtClean="0">
                <a:latin typeface="微软雅黑"/>
                <a:ea typeface="微软雅黑"/>
                <a:cs typeface="Times New Roman" pitchFamily="18" charset="0"/>
              </a:rPr>
              <a:t>缺口</a:t>
            </a:r>
            <a:r>
              <a:rPr lang="zh-CN" altLang="en-US" dirty="0" smtClean="0">
                <a:latin typeface="微软雅黑"/>
                <a:ea typeface="微软雅黑"/>
                <a:cs typeface="Times New Roman" pitchFamily="18" charset="0"/>
              </a:rPr>
              <a:t>对准卡槽内</a:t>
            </a:r>
            <a:r>
              <a:rPr lang="zh-CN" altLang="zh-CN" dirty="0">
                <a:latin typeface="微软雅黑"/>
                <a:ea typeface="微软雅黑"/>
                <a:cs typeface="Times New Roman" pitchFamily="18" charset="0"/>
              </a:rPr>
              <a:t>插入手表。</a:t>
            </a:r>
            <a:endParaRPr lang="zh-CN" altLang="zh-CN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sp>
        <p:nvSpPr>
          <p:cNvPr id="12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SIM</a:t>
            </a:r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卡的安装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80" y="4298788"/>
            <a:ext cx="6768752" cy="20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手表开机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890" name="矩形 3"/>
          <p:cNvSpPr>
            <a:spLocks noChangeArrowheads="1"/>
          </p:cNvSpPr>
          <p:nvPr/>
        </p:nvSpPr>
        <p:spPr bwMode="auto">
          <a:xfrm>
            <a:off x="496371" y="1063803"/>
            <a:ext cx="4465637" cy="383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1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、开机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"/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 关机</a:t>
            </a: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状态下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，按住“</a:t>
            </a:r>
            <a:r>
              <a:rPr lang="en-US" altLang="zh-CN" b="1" dirty="0" smtClean="0">
                <a:solidFill>
                  <a:srgbClr val="FF0000"/>
                </a:solidFill>
                <a:latin typeface="Calibri" pitchFamily="34" charset="0"/>
                <a:ea typeface="微软雅黑"/>
                <a:cs typeface="Times New Roman" pitchFamily="18" charset="0"/>
              </a:rPr>
              <a:t>SOS</a:t>
            </a:r>
            <a:r>
              <a:rPr lang="en-US" altLang="zh-CN" dirty="0" smtClean="0">
                <a:ea typeface="微软雅黑"/>
                <a:cs typeface="Times New Roman" pitchFamily="18" charset="0"/>
              </a:rPr>
              <a:t>”</a:t>
            </a:r>
            <a:r>
              <a:rPr lang="zh-CN" altLang="zh-CN" dirty="0">
                <a:latin typeface="Calibri" pitchFamily="34" charset="0"/>
                <a:ea typeface="微软雅黑"/>
                <a:cs typeface="Times New Roman" pitchFamily="18" charset="0"/>
              </a:rPr>
              <a:t>键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3</a:t>
            </a:r>
            <a:r>
              <a:rPr lang="zh-CN" altLang="zh-CN" dirty="0">
                <a:latin typeface="Calibri" pitchFamily="34" charset="0"/>
                <a:ea typeface="微软雅黑"/>
                <a:cs typeface="Times New Roman" pitchFamily="18" charset="0"/>
              </a:rPr>
              <a:t>秒</a:t>
            </a:r>
            <a:r>
              <a:rPr lang="zh-CN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以上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，松开，手表将自动</a:t>
            </a:r>
            <a:r>
              <a:rPr lang="zh-CN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开机；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"/>
            </a:pPr>
            <a:endParaRPr lang="en-US" altLang="zh-CN" dirty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【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常见问题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】</a:t>
            </a:r>
            <a:r>
              <a:rPr lang="zh-CN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为什么</a:t>
            </a:r>
            <a:r>
              <a:rPr lang="zh-CN" altLang="zh-CN" dirty="0">
                <a:latin typeface="Calibri" pitchFamily="34" charset="0"/>
                <a:ea typeface="微软雅黑"/>
                <a:cs typeface="Times New Roman" pitchFamily="18" charset="0"/>
              </a:rPr>
              <a:t>无法开机？</a:t>
            </a:r>
          </a:p>
          <a:p>
            <a:pPr algn="just">
              <a:lnSpc>
                <a:spcPct val="150000"/>
              </a:lnSpc>
            </a:pPr>
            <a:r>
              <a:rPr lang="zh-CN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可能</a:t>
            </a:r>
            <a:r>
              <a:rPr lang="zh-CN" altLang="zh-CN" dirty="0">
                <a:latin typeface="Calibri" pitchFamily="34" charset="0"/>
                <a:ea typeface="微软雅黑"/>
                <a:cs typeface="Times New Roman" pitchFamily="18" charset="0"/>
              </a:rPr>
              <a:t>由于运输时间过长电池电量耗尽导致，请连接充电器充电后再开机，充电时间大约为</a:t>
            </a:r>
            <a:r>
              <a:rPr lang="en-US" altLang="zh-CN" dirty="0">
                <a:latin typeface="Calibri" pitchFamily="34" charset="0"/>
                <a:ea typeface="微软雅黑"/>
                <a:cs typeface="Times New Roman" pitchFamily="18" charset="0"/>
              </a:rPr>
              <a:t>1</a:t>
            </a:r>
            <a:r>
              <a:rPr lang="zh-CN" altLang="zh-CN" dirty="0">
                <a:latin typeface="Calibri" pitchFamily="34" charset="0"/>
                <a:ea typeface="微软雅黑"/>
                <a:cs typeface="Times New Roman" pitchFamily="18" charset="0"/>
              </a:rPr>
              <a:t>个小时。</a:t>
            </a:r>
          </a:p>
          <a:p>
            <a:pPr algn="just">
              <a:lnSpc>
                <a:spcPct val="150000"/>
              </a:lnSpc>
            </a:pPr>
            <a:endParaRPr lang="zh-CN" altLang="en-US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824" y="27384"/>
            <a:ext cx="7434952" cy="685800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 rot="17272468">
            <a:off x="5741651" y="5001711"/>
            <a:ext cx="981326" cy="929450"/>
          </a:xfrm>
          <a:prstGeom prst="rightArrow">
            <a:avLst/>
          </a:prstGeom>
          <a:solidFill>
            <a:srgbClr val="00A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7473280" y="2979712"/>
            <a:ext cx="1114983" cy="864096"/>
          </a:xfrm>
          <a:prstGeom prst="leftArrow">
            <a:avLst/>
          </a:prstGeom>
          <a:solidFill>
            <a:srgbClr val="00A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充电口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83704" y="881063"/>
            <a:ext cx="5657407" cy="52183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44688" y="3356992"/>
            <a:ext cx="28083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ea typeface="微软雅黑"/>
                <a:cs typeface="Times New Roman" pitchFamily="18" charset="0"/>
              </a:rPr>
              <a:t>按键说明：</a:t>
            </a:r>
            <a:endParaRPr lang="en-US" altLang="zh-CN" dirty="0" smtClean="0"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"/>
            </a:pPr>
            <a:r>
              <a:rPr lang="zh-CN" altLang="zh-CN" dirty="0" smtClean="0">
                <a:ea typeface="微软雅黑"/>
                <a:cs typeface="Times New Roman" pitchFamily="18" charset="0"/>
              </a:rPr>
              <a:t>按</a:t>
            </a:r>
            <a:r>
              <a:rPr lang="zh-CN" altLang="en-US" dirty="0">
                <a:ea typeface="微软雅黑"/>
                <a:cs typeface="Times New Roman" pitchFamily="18" charset="0"/>
              </a:rPr>
              <a:t>“</a:t>
            </a:r>
            <a:r>
              <a:rPr lang="zh-CN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❤</a:t>
            </a:r>
            <a:r>
              <a:rPr lang="en-US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1</a:t>
            </a:r>
            <a:r>
              <a:rPr lang="en-US" altLang="zh-CN" dirty="0">
                <a:ea typeface="微软雅黑"/>
                <a:cs typeface="Times New Roman" pitchFamily="18" charset="0"/>
              </a:rPr>
              <a:t>”</a:t>
            </a:r>
            <a:r>
              <a:rPr lang="zh-CN" altLang="zh-CN" dirty="0" smtClean="0">
                <a:ea typeface="微软雅黑"/>
                <a:cs typeface="Times New Roman" pitchFamily="18" charset="0"/>
              </a:rPr>
              <a:t>执行</a:t>
            </a:r>
            <a:r>
              <a:rPr lang="zh-CN" altLang="en-US" dirty="0" smtClean="0">
                <a:ea typeface="微软雅黑"/>
                <a:cs typeface="Times New Roman" pitchFamily="18" charset="0"/>
              </a:rPr>
              <a:t>查询或</a:t>
            </a:r>
            <a:r>
              <a:rPr lang="zh-CN" altLang="zh-CN" dirty="0" smtClean="0">
                <a:ea typeface="微软雅黑"/>
                <a:cs typeface="Times New Roman" pitchFamily="18" charset="0"/>
              </a:rPr>
              <a:t>切换</a:t>
            </a:r>
            <a:r>
              <a:rPr lang="zh-CN" altLang="zh-CN" dirty="0">
                <a:ea typeface="微软雅黑"/>
                <a:cs typeface="Times New Roman" pitchFamily="18" charset="0"/>
              </a:rPr>
              <a:t>操作</a:t>
            </a:r>
            <a:r>
              <a:rPr lang="zh-CN" altLang="zh-CN" dirty="0" smtClean="0">
                <a:ea typeface="微软雅黑"/>
                <a:cs typeface="Times New Roman" pitchFamily="18" charset="0"/>
              </a:rPr>
              <a:t>；</a:t>
            </a:r>
            <a:endParaRPr lang="en-US" altLang="zh-CN" dirty="0" smtClean="0"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"/>
            </a:pPr>
            <a:r>
              <a:rPr lang="zh-CN" altLang="zh-CN" dirty="0" smtClean="0">
                <a:ea typeface="微软雅黑"/>
                <a:cs typeface="Times New Roman" pitchFamily="18" charset="0"/>
              </a:rPr>
              <a:t>按</a:t>
            </a:r>
            <a:r>
              <a:rPr lang="zh-CN" altLang="en-US" dirty="0">
                <a:ea typeface="微软雅黑"/>
                <a:cs typeface="Times New Roman" pitchFamily="18" charset="0"/>
              </a:rPr>
              <a:t>“</a:t>
            </a:r>
            <a:r>
              <a:rPr lang="zh-CN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❤</a:t>
            </a:r>
            <a:r>
              <a:rPr lang="en-US" altLang="zh-CN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2</a:t>
            </a:r>
            <a:r>
              <a:rPr lang="en-US" altLang="zh-CN" dirty="0">
                <a:ea typeface="微软雅黑"/>
                <a:cs typeface="Times New Roman" pitchFamily="18" charset="0"/>
              </a:rPr>
              <a:t>”</a:t>
            </a:r>
            <a:r>
              <a:rPr lang="zh-CN" altLang="zh-CN" dirty="0">
                <a:ea typeface="微软雅黑"/>
                <a:cs typeface="Times New Roman" pitchFamily="18" charset="0"/>
              </a:rPr>
              <a:t>执行返回操作</a:t>
            </a:r>
            <a:r>
              <a:rPr lang="zh-CN" altLang="zh-CN" dirty="0" smtClean="0">
                <a:ea typeface="微软雅黑"/>
                <a:cs typeface="Times New Roman" pitchFamily="18" charset="0"/>
              </a:rPr>
              <a:t>；</a:t>
            </a:r>
            <a:endParaRPr lang="en-US" altLang="zh-CN" dirty="0" smtClean="0"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"/>
            </a:pPr>
            <a:r>
              <a:rPr lang="zh-CN" altLang="zh-CN" dirty="0" smtClean="0">
                <a:ea typeface="微软雅黑"/>
                <a:cs typeface="Times New Roman" pitchFamily="18" charset="0"/>
              </a:rPr>
              <a:t>按</a:t>
            </a:r>
            <a:r>
              <a:rPr lang="zh-CN" altLang="en-US" dirty="0">
                <a:ea typeface="微软雅黑"/>
                <a:cs typeface="Times New Roman" pitchFamily="18" charset="0"/>
              </a:rPr>
              <a:t>“</a:t>
            </a:r>
            <a:r>
              <a:rPr lang="en-US" altLang="zh-CN" b="1" dirty="0">
                <a:solidFill>
                  <a:srgbClr val="FF0000"/>
                </a:solidFill>
                <a:ea typeface="微软雅黑"/>
                <a:cs typeface="Times New Roman" pitchFamily="18" charset="0"/>
              </a:rPr>
              <a:t>SOS</a:t>
            </a:r>
            <a:r>
              <a:rPr lang="en-US" altLang="zh-CN" dirty="0">
                <a:ea typeface="微软雅黑"/>
                <a:cs typeface="Times New Roman" pitchFamily="18" charset="0"/>
              </a:rPr>
              <a:t>”</a:t>
            </a:r>
            <a:r>
              <a:rPr lang="zh-CN" altLang="zh-CN" dirty="0">
                <a:ea typeface="微软雅黑"/>
                <a:cs typeface="Times New Roman" pitchFamily="18" charset="0"/>
              </a:rPr>
              <a:t>键进入菜单或执行确认操作</a:t>
            </a:r>
            <a:r>
              <a:rPr lang="zh-CN" altLang="en-US" dirty="0">
                <a:ea typeface="微软雅黑"/>
                <a:cs typeface="Times New Roman" pitchFamily="18" charset="0"/>
              </a:rPr>
              <a:t>。</a:t>
            </a:r>
          </a:p>
        </p:txBody>
      </p:sp>
      <p:sp>
        <p:nvSpPr>
          <p:cNvPr id="6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手表</a:t>
            </a:r>
            <a:r>
              <a:rPr lang="zh-CN" altLang="en-US" sz="32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查询</a:t>
            </a:r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操作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IMG_329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4555088" y="2076560"/>
            <a:ext cx="5440000" cy="306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02844" y="1256615"/>
            <a:ext cx="432047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手表快速查询</a:t>
            </a:r>
            <a:endParaRPr lang="en-US" altLang="zh-CN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74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手表计步</a:t>
            </a:r>
            <a:r>
              <a:rPr lang="en-US" altLang="zh-CN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菜单及关机操作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6938" y="1366523"/>
            <a:ext cx="432047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快速开启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/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关闭计步功能</a:t>
            </a:r>
            <a:endParaRPr lang="en-US" altLang="zh-CN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85048" y="1556792"/>
            <a:ext cx="50405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菜单及关机操作</a:t>
            </a:r>
            <a:endParaRPr lang="en-US" altLang="zh-CN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8" name="IMG_329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112703" y="2084270"/>
            <a:ext cx="5439999" cy="3060000"/>
          </a:xfrm>
          <a:prstGeom prst="rect">
            <a:avLst/>
          </a:prstGeom>
        </p:spPr>
      </p:pic>
      <p:pic>
        <p:nvPicPr>
          <p:cNvPr id="9" name="IMG_329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4987136" y="2088214"/>
            <a:ext cx="544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4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02"/>
          <p:cNvSpPr txBox="1">
            <a:spLocks/>
          </p:cNvSpPr>
          <p:nvPr/>
        </p:nvSpPr>
        <p:spPr bwMode="auto">
          <a:xfrm>
            <a:off x="495300" y="115888"/>
            <a:ext cx="89154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电话操作</a:t>
            </a:r>
            <a:endParaRPr lang="zh-CN" altLang="en-US" sz="32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890" name="矩形 3"/>
          <p:cNvSpPr>
            <a:spLocks noChangeArrowheads="1"/>
          </p:cNvSpPr>
          <p:nvPr/>
        </p:nvSpPr>
        <p:spPr bwMode="auto">
          <a:xfrm>
            <a:off x="496371" y="1063803"/>
            <a:ext cx="446563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itchFamily="34" charset="0"/>
                <a:ea typeface="微软雅黑"/>
                <a:cs typeface="Times New Roman" pitchFamily="18" charset="0"/>
              </a:rPr>
              <a:t>接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听</a:t>
            </a:r>
            <a:r>
              <a:rPr lang="en-US" altLang="zh-CN" dirty="0" smtClean="0">
                <a:latin typeface="Calibri" pitchFamily="34" charset="0"/>
                <a:ea typeface="微软雅黑"/>
                <a:cs typeface="Times New Roman" pitchFamily="18" charset="0"/>
              </a:rPr>
              <a:t>/</a:t>
            </a:r>
            <a:r>
              <a:rPr lang="zh-CN" altLang="en-US" dirty="0" smtClean="0">
                <a:latin typeface="Calibri" pitchFamily="34" charset="0"/>
                <a:ea typeface="微软雅黑"/>
                <a:cs typeface="Times New Roman" pitchFamily="18" charset="0"/>
              </a:rPr>
              <a:t>拒绝来电</a:t>
            </a:r>
            <a:endParaRPr lang="en-US" altLang="zh-CN" dirty="0" smtClean="0">
              <a:latin typeface="Calibri" pitchFamily="34" charset="0"/>
              <a:ea typeface="微软雅黑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latin typeface="Calibri" pitchFamily="34" charset="0"/>
              <a:ea typeface="微软雅黑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592" y="1865696"/>
            <a:ext cx="2727867" cy="32592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008" y="1844824"/>
            <a:ext cx="4320480" cy="33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瑞恒PPT模板（2012版）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瑞恒PPT模板（2012版）</Template>
  <TotalTime>4937</TotalTime>
  <Words>1655</Words>
  <Application>Microsoft Office PowerPoint</Application>
  <PresentationFormat>A4 纸张(210x297 毫米)</PresentationFormat>
  <Paragraphs>197</Paragraphs>
  <Slides>30</Slides>
  <Notes>12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方正黑体简体</vt:lpstr>
      <vt:lpstr>仿宋</vt:lpstr>
      <vt:lpstr>黑体</vt:lpstr>
      <vt:lpstr>宋体</vt:lpstr>
      <vt:lpstr>微软雅黑</vt:lpstr>
      <vt:lpstr>Arial</vt:lpstr>
      <vt:lpstr>Calibri</vt:lpstr>
      <vt:lpstr>Times New Roman</vt:lpstr>
      <vt:lpstr>Wingdings</vt:lpstr>
      <vt:lpstr>瑞恒PPT模板（2012版）</vt:lpstr>
      <vt:lpstr> 酷多啦 能打电话的儿童智能手表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RuiTel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TD-LTE无线数据终端 MiFi-8311 产品介绍</dc:title>
  <dc:creator>Kevin.Shi</dc:creator>
  <cp:lastModifiedBy>向军</cp:lastModifiedBy>
  <cp:revision>336</cp:revision>
  <dcterms:created xsi:type="dcterms:W3CDTF">2012-03-07T08:13:31Z</dcterms:created>
  <dcterms:modified xsi:type="dcterms:W3CDTF">2015-09-22T10:04:47Z</dcterms:modified>
</cp:coreProperties>
</file>